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Now" charset="1" panose="00000500000000000000"/>
      <p:regular r:id="rId17"/>
    </p:embeddedFont>
    <p:embeddedFont>
      <p:font typeface="Poppins Medium" charset="1" panose="00000600000000000000"/>
      <p:regular r:id="rId18"/>
    </p:embeddedFont>
    <p:embeddedFont>
      <p:font typeface="Manjari Bold" charset="1" panose="02000503000000000000"/>
      <p:regular r:id="rId19"/>
    </p:embeddedFont>
    <p:embeddedFont>
      <p:font typeface="DM Sans Bold" charset="1" panose="00000000000000000000"/>
      <p:regular r:id="rId20"/>
    </p:embeddedFont>
    <p:embeddedFont>
      <p:font typeface="DM Sans" charset="1" panose="00000000000000000000"/>
      <p:regular r:id="rId21"/>
    </p:embeddedFont>
    <p:embeddedFont>
      <p:font typeface="Proxima Nova" charset="1" panose="02000506030000020004"/>
      <p:regular r:id="rId22"/>
    </p:embeddedFont>
    <p:embeddedFont>
      <p:font typeface="Proxima Nova Bold" charset="1" panose="02000506030000020004"/>
      <p:regular r:id="rId23"/>
    </p:embeddedFont>
    <p:embeddedFont>
      <p:font typeface="Roboto Bold" charset="1" panose="02000000000000000000"/>
      <p:regular r:id="rId24"/>
    </p:embeddedFont>
    <p:embeddedFont>
      <p:font typeface="Now Medium"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jpeg" Type="http://schemas.openxmlformats.org/officeDocument/2006/relationships/image"/><Relationship Id="rId6"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651146" y="3598483"/>
            <a:ext cx="755109" cy="0"/>
          </a:xfrm>
          <a:prstGeom prst="line">
            <a:avLst/>
          </a:prstGeom>
          <a:ln cap="flat" w="19050">
            <a:solidFill>
              <a:srgbClr val="0E0E0E"/>
            </a:solidFill>
            <a:prstDash val="solid"/>
            <a:headEnd type="none" len="sm" w="sm"/>
            <a:tailEnd type="none" len="sm" w="sm"/>
          </a:ln>
        </p:spPr>
      </p:sp>
      <p:sp>
        <p:nvSpPr>
          <p:cNvPr name="TextBox 4" id="4"/>
          <p:cNvSpPr txBox="true"/>
          <p:nvPr/>
        </p:nvSpPr>
        <p:spPr>
          <a:xfrm rot="0">
            <a:off x="451205" y="1162050"/>
            <a:ext cx="7161088" cy="2227151"/>
          </a:xfrm>
          <a:prstGeom prst="rect">
            <a:avLst/>
          </a:prstGeom>
        </p:spPr>
        <p:txBody>
          <a:bodyPr anchor="t" rtlCol="false" tIns="0" lIns="0" bIns="0" rIns="0">
            <a:spAutoFit/>
          </a:bodyPr>
          <a:lstStyle/>
          <a:p>
            <a:pPr algn="l">
              <a:lnSpc>
                <a:spcPts val="8688"/>
              </a:lnSpc>
            </a:pPr>
            <a:r>
              <a:rPr lang="en-US" sz="8353">
                <a:solidFill>
                  <a:srgbClr val="1B1B1B"/>
                </a:solidFill>
                <a:latin typeface="Anton"/>
                <a:ea typeface="Anton"/>
                <a:cs typeface="Anton"/>
                <a:sym typeface="Anton"/>
              </a:rPr>
              <a:t>HELLO,</a:t>
            </a:r>
          </a:p>
          <a:p>
            <a:pPr algn="l" marL="0" indent="0" lvl="0">
              <a:lnSpc>
                <a:spcPts val="8688"/>
              </a:lnSpc>
              <a:spcBef>
                <a:spcPct val="0"/>
              </a:spcBef>
            </a:pPr>
            <a:r>
              <a:rPr lang="en-US" sz="8353">
                <a:solidFill>
                  <a:srgbClr val="1B1B1B"/>
                </a:solidFill>
                <a:latin typeface="Anton"/>
                <a:ea typeface="Anton"/>
                <a:cs typeface="Anton"/>
                <a:sym typeface="Anton"/>
              </a:rPr>
              <a:t>IM BLEN ASMARE</a:t>
            </a:r>
          </a:p>
        </p:txBody>
      </p:sp>
      <p:sp>
        <p:nvSpPr>
          <p:cNvPr name="Freeform 5" id="5"/>
          <p:cNvSpPr/>
          <p:nvPr/>
        </p:nvSpPr>
        <p:spPr>
          <a:xfrm flipH="false" flipV="false" rot="0">
            <a:off x="6163161" y="969151"/>
            <a:ext cx="2898264" cy="2420050"/>
          </a:xfrm>
          <a:custGeom>
            <a:avLst/>
            <a:gdLst/>
            <a:ahLst/>
            <a:cxnLst/>
            <a:rect r="r" b="b" t="t" l="l"/>
            <a:pathLst>
              <a:path h="2420050" w="2898264">
                <a:moveTo>
                  <a:pt x="0" y="0"/>
                </a:moveTo>
                <a:lnTo>
                  <a:pt x="2898263" y="0"/>
                </a:lnTo>
                <a:lnTo>
                  <a:pt x="2898263" y="2420050"/>
                </a:lnTo>
                <a:lnTo>
                  <a:pt x="0" y="24200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43604" y="4259899"/>
            <a:ext cx="16247896" cy="4892062"/>
          </a:xfrm>
          <a:prstGeom prst="rect">
            <a:avLst/>
          </a:prstGeom>
        </p:spPr>
        <p:txBody>
          <a:bodyPr anchor="t" rtlCol="false" tIns="0" lIns="0" bIns="0" rIns="0">
            <a:spAutoFit/>
          </a:bodyPr>
          <a:lstStyle/>
          <a:p>
            <a:pPr algn="l" marL="461130" indent="-230565" lvl="1">
              <a:lnSpc>
                <a:spcPts val="3267"/>
              </a:lnSpc>
              <a:buFont typeface="Arial"/>
              <a:buChar char="•"/>
            </a:pPr>
            <a:r>
              <a:rPr lang="en-US" sz="2135" spc="117">
                <a:solidFill>
                  <a:srgbClr val="000000"/>
                </a:solidFill>
                <a:latin typeface="Now"/>
                <a:ea typeface="Now"/>
                <a:cs typeface="Now"/>
                <a:sym typeface="Now"/>
              </a:rPr>
              <a:t>I A</a:t>
            </a:r>
            <a:r>
              <a:rPr lang="en-US" sz="2135" spc="117">
                <a:solidFill>
                  <a:srgbClr val="000000"/>
                </a:solidFill>
                <a:latin typeface="Now"/>
                <a:ea typeface="Now"/>
                <a:cs typeface="Now"/>
                <a:sym typeface="Now"/>
              </a:rPr>
              <a:t>M FROM ETHIOPIA, PASSIONATE ABOUT DISCOVERING AND EMBRACING NEW IDEAS AND TECHNOLOGIES.</a:t>
            </a:r>
          </a:p>
          <a:p>
            <a:pPr algn="l" marL="461130" indent="-230565" lvl="1">
              <a:lnSpc>
                <a:spcPts val="3267"/>
              </a:lnSpc>
              <a:buFont typeface="Arial"/>
              <a:buChar char="•"/>
            </a:pPr>
            <a:r>
              <a:rPr lang="en-US" sz="2135" spc="117">
                <a:solidFill>
                  <a:srgbClr val="000000"/>
                </a:solidFill>
                <a:latin typeface="Now"/>
                <a:ea typeface="Now"/>
                <a:cs typeface="Now"/>
                <a:sym typeface="Now"/>
              </a:rPr>
              <a:t>IN MY FREE TIME, I ENJOY PLAYING VIDEO GAMES, EXPLORING DIVERSE MUSIC GENRES, AND CONTINUOUSLY LEARNING TO EXPAND MY KNOWLEDGE.</a:t>
            </a:r>
          </a:p>
          <a:p>
            <a:pPr algn="l" marL="461130" indent="-230565" lvl="1">
              <a:lnSpc>
                <a:spcPts val="3267"/>
              </a:lnSpc>
              <a:buFont typeface="Arial"/>
              <a:buChar char="•"/>
            </a:pPr>
            <a:r>
              <a:rPr lang="en-US" sz="2135" spc="117">
                <a:solidFill>
                  <a:srgbClr val="000000"/>
                </a:solidFill>
                <a:latin typeface="Now"/>
                <a:ea typeface="Now"/>
                <a:cs typeface="Now"/>
                <a:sym typeface="Now"/>
              </a:rPr>
              <a:t>PROFESSIONALLY, I ASPIRE TO BECOME A CONSULTANT SPECIALIZING IN GRC (GOVERNANCE, RISK, AND COMPLIANCE) AND AUDIT-BASED CYBERSECURITY.</a:t>
            </a:r>
          </a:p>
          <a:p>
            <a:pPr algn="l" marL="461130" indent="-230565" lvl="1">
              <a:lnSpc>
                <a:spcPts val="3267"/>
              </a:lnSpc>
              <a:buFont typeface="Arial"/>
              <a:buChar char="•"/>
            </a:pPr>
            <a:r>
              <a:rPr lang="en-US" sz="2135" spc="117">
                <a:solidFill>
                  <a:srgbClr val="000000"/>
                </a:solidFill>
                <a:latin typeface="Now"/>
                <a:ea typeface="Now"/>
                <a:cs typeface="Now"/>
                <a:sym typeface="Now"/>
              </a:rPr>
              <a:t>MY VISION IS TO CREATE A SAFER DIGITAL ENVIRONMENT FOR EVERYONE, ESPECIALLY VULNERABLE COMMUNITIES LIKE THE ELDERLY, BY SPREADING AWARENESS ABOUT CYBERHACKING AND PREVENTIVE MEASURES.</a:t>
            </a:r>
          </a:p>
          <a:p>
            <a:pPr algn="l">
              <a:lnSpc>
                <a:spcPts val="3267"/>
              </a:lnSpc>
            </a:pPr>
            <a:r>
              <a:rPr lang="en-US" sz="2135" spc="117">
                <a:solidFill>
                  <a:srgbClr val="000000"/>
                </a:solidFill>
                <a:latin typeface="Now"/>
                <a:ea typeface="Now"/>
                <a:cs typeface="Now"/>
                <a:sym typeface="Now"/>
              </a:rPr>
              <a:t>QUOTE:</a:t>
            </a:r>
          </a:p>
          <a:p>
            <a:pPr algn="l">
              <a:lnSpc>
                <a:spcPts val="3267"/>
              </a:lnSpc>
            </a:pPr>
            <a:r>
              <a:rPr lang="en-US" sz="2135" spc="117">
                <a:solidFill>
                  <a:srgbClr val="000000"/>
                </a:solidFill>
                <a:latin typeface="Now"/>
                <a:ea typeface="Now"/>
                <a:cs typeface="Now"/>
                <a:sym typeface="Now"/>
              </a:rPr>
              <a:t>“TECHNOLOGY IS BEST WHEN IT BRINGS PEOPLE TOGETHER.” – TIM O’REILLY</a:t>
            </a:r>
          </a:p>
          <a:p>
            <a:pPr algn="l" marL="0" indent="0" lvl="0">
              <a:lnSpc>
                <a:spcPts val="3267"/>
              </a:lnSpc>
            </a:pPr>
          </a:p>
        </p:txBody>
      </p:sp>
      <p:sp>
        <p:nvSpPr>
          <p:cNvPr name="TextBox 7" id="7"/>
          <p:cNvSpPr txBox="true"/>
          <p:nvPr/>
        </p:nvSpPr>
        <p:spPr>
          <a:xfrm rot="0">
            <a:off x="451205" y="3788983"/>
            <a:ext cx="7161088" cy="337566"/>
          </a:xfrm>
          <a:prstGeom prst="rect">
            <a:avLst/>
          </a:prstGeom>
        </p:spPr>
        <p:txBody>
          <a:bodyPr anchor="t" rtlCol="false" tIns="0" lIns="0" bIns="0" rIns="0">
            <a:spAutoFit/>
          </a:bodyPr>
          <a:lstStyle/>
          <a:p>
            <a:pPr algn="l" marL="0" indent="0" lvl="0">
              <a:lnSpc>
                <a:spcPts val="2562"/>
              </a:lnSpc>
              <a:spcBef>
                <a:spcPct val="0"/>
              </a:spcBef>
            </a:pPr>
            <a:r>
              <a:rPr lang="en-US" b="true" sz="2100" spc="115">
                <a:solidFill>
                  <a:srgbClr val="000000"/>
                </a:solidFill>
                <a:latin typeface="Poppins Medium"/>
                <a:ea typeface="Poppins Medium"/>
                <a:cs typeface="Poppins Medium"/>
                <a:sym typeface="Poppins Medium"/>
              </a:rPr>
              <a:t>ABOUT ME</a:t>
            </a:r>
          </a:p>
        </p:txBody>
      </p:sp>
      <p:sp>
        <p:nvSpPr>
          <p:cNvPr name="TextBox 8" id="8"/>
          <p:cNvSpPr txBox="true"/>
          <p:nvPr/>
        </p:nvSpPr>
        <p:spPr>
          <a:xfrm rot="0">
            <a:off x="15809004" y="985837"/>
            <a:ext cx="1450296" cy="375285"/>
          </a:xfrm>
          <a:prstGeom prst="rect">
            <a:avLst/>
          </a:prstGeom>
        </p:spPr>
        <p:txBody>
          <a:bodyPr anchor="t" rtlCol="false" tIns="0" lIns="0" bIns="0" rIns="0">
            <a:spAutoFit/>
          </a:bodyPr>
          <a:lstStyle/>
          <a:p>
            <a:pPr algn="r" marL="0" indent="0" lvl="0">
              <a:lnSpc>
                <a:spcPts val="2940"/>
              </a:lnSpc>
              <a:spcBef>
                <a:spcPct val="0"/>
              </a:spcBef>
            </a:pPr>
            <a:r>
              <a:rPr lang="en-US" b="true" sz="2100" spc="115">
                <a:solidFill>
                  <a:srgbClr val="000000"/>
                </a:solidFill>
                <a:latin typeface="Poppins Medium"/>
                <a:ea typeface="Poppins Medium"/>
                <a:cs typeface="Poppins Medium"/>
                <a:sym typeface="Poppins Medium"/>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12153849" y="7991104"/>
            <a:ext cx="0" cy="1238686"/>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7332818" y="2588041"/>
            <a:ext cx="3622364" cy="5110919"/>
          </a:xfrm>
          <a:custGeom>
            <a:avLst/>
            <a:gdLst/>
            <a:ahLst/>
            <a:cxnLst/>
            <a:rect r="r" b="b" t="t" l="l"/>
            <a:pathLst>
              <a:path h="5110919" w="3622364">
                <a:moveTo>
                  <a:pt x="0" y="0"/>
                </a:moveTo>
                <a:lnTo>
                  <a:pt x="3622364" y="0"/>
                </a:lnTo>
                <a:lnTo>
                  <a:pt x="3622364" y="5110918"/>
                </a:lnTo>
                <a:lnTo>
                  <a:pt x="0" y="5110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5897042"/>
            <a:ext cx="4332315" cy="3361258"/>
          </a:xfrm>
          <a:prstGeom prst="rect">
            <a:avLst/>
          </a:prstGeom>
        </p:spPr>
        <p:txBody>
          <a:bodyPr anchor="t" rtlCol="false" tIns="0" lIns="0" bIns="0" rIns="0">
            <a:spAutoFit/>
          </a:bodyPr>
          <a:lstStyle/>
          <a:p>
            <a:pPr algn="l" marL="0" indent="0" lvl="0">
              <a:lnSpc>
                <a:spcPts val="8798"/>
              </a:lnSpc>
              <a:spcBef>
                <a:spcPct val="0"/>
              </a:spcBef>
            </a:pPr>
            <a:r>
              <a:rPr lang="en-US" sz="8459" strike="noStrike" u="none">
                <a:solidFill>
                  <a:srgbClr val="1B1B1B"/>
                </a:solidFill>
                <a:latin typeface="Anton"/>
                <a:ea typeface="Anton"/>
                <a:cs typeface="Anton"/>
                <a:sym typeface="Anton"/>
              </a:rPr>
              <a:t>LET'S WORK TOGETHER</a:t>
            </a:r>
          </a:p>
        </p:txBody>
      </p:sp>
      <p:sp>
        <p:nvSpPr>
          <p:cNvPr name="TextBox 6" id="6"/>
          <p:cNvSpPr txBox="true"/>
          <p:nvPr/>
        </p:nvSpPr>
        <p:spPr>
          <a:xfrm rot="0">
            <a:off x="12629752" y="8078135"/>
            <a:ext cx="3915633" cy="318782"/>
          </a:xfrm>
          <a:prstGeom prst="rect">
            <a:avLst/>
          </a:prstGeom>
        </p:spPr>
        <p:txBody>
          <a:bodyPr anchor="t" rtlCol="false" tIns="0" lIns="0" bIns="0" rIns="0">
            <a:spAutoFit/>
          </a:bodyPr>
          <a:lstStyle/>
          <a:p>
            <a:pPr algn="l" marL="0" indent="0" lvl="0">
              <a:lnSpc>
                <a:spcPts val="2434"/>
              </a:lnSpc>
              <a:spcBef>
                <a:spcPct val="0"/>
              </a:spcBef>
            </a:pPr>
            <a:r>
              <a:rPr lang="en-US" sz="1995" spc="47">
                <a:solidFill>
                  <a:srgbClr val="1B1B1B"/>
                </a:solidFill>
                <a:latin typeface="Now"/>
                <a:ea typeface="Now"/>
                <a:cs typeface="Now"/>
                <a:sym typeface="Now"/>
              </a:rPr>
              <a:t>+123-456-7890</a:t>
            </a:r>
          </a:p>
        </p:txBody>
      </p:sp>
      <p:sp>
        <p:nvSpPr>
          <p:cNvPr name="TextBox 7" id="7"/>
          <p:cNvSpPr txBox="true"/>
          <p:nvPr/>
        </p:nvSpPr>
        <p:spPr>
          <a:xfrm rot="0">
            <a:off x="12629752" y="8485865"/>
            <a:ext cx="4229649" cy="318782"/>
          </a:xfrm>
          <a:prstGeom prst="rect">
            <a:avLst/>
          </a:prstGeom>
        </p:spPr>
        <p:txBody>
          <a:bodyPr anchor="t" rtlCol="false" tIns="0" lIns="0" bIns="0" rIns="0">
            <a:spAutoFit/>
          </a:bodyPr>
          <a:lstStyle/>
          <a:p>
            <a:pPr algn="l" marL="0" indent="0" lvl="0">
              <a:lnSpc>
                <a:spcPts val="2434"/>
              </a:lnSpc>
              <a:spcBef>
                <a:spcPct val="0"/>
              </a:spcBef>
            </a:pPr>
            <a:r>
              <a:rPr lang="en-US" sz="1995" spc="47">
                <a:solidFill>
                  <a:srgbClr val="1B1B1B"/>
                </a:solidFill>
                <a:latin typeface="Now"/>
                <a:ea typeface="Now"/>
                <a:cs typeface="Now"/>
                <a:sym typeface="Now"/>
              </a:rPr>
              <a:t>hello@reallygreatsite.com</a:t>
            </a:r>
          </a:p>
        </p:txBody>
      </p:sp>
      <p:sp>
        <p:nvSpPr>
          <p:cNvPr name="TextBox 8" id="8"/>
          <p:cNvSpPr txBox="true"/>
          <p:nvPr/>
        </p:nvSpPr>
        <p:spPr>
          <a:xfrm rot="0">
            <a:off x="12629752" y="8889182"/>
            <a:ext cx="4626301" cy="318782"/>
          </a:xfrm>
          <a:prstGeom prst="rect">
            <a:avLst/>
          </a:prstGeom>
        </p:spPr>
        <p:txBody>
          <a:bodyPr anchor="t" rtlCol="false" tIns="0" lIns="0" bIns="0" rIns="0">
            <a:spAutoFit/>
          </a:bodyPr>
          <a:lstStyle/>
          <a:p>
            <a:pPr algn="l" marL="0" indent="0" lvl="0">
              <a:lnSpc>
                <a:spcPts val="2434"/>
              </a:lnSpc>
              <a:spcBef>
                <a:spcPct val="0"/>
              </a:spcBef>
            </a:pPr>
            <a:r>
              <a:rPr lang="en-US" sz="1995" spc="47">
                <a:solidFill>
                  <a:srgbClr val="1B1B1B"/>
                </a:solidFill>
                <a:latin typeface="Now"/>
                <a:ea typeface="Now"/>
                <a:cs typeface="Now"/>
                <a:sym typeface="Now"/>
              </a:rPr>
              <a:t>www.reallygreatsite.com</a:t>
            </a:r>
          </a:p>
        </p:txBody>
      </p:sp>
      <p:sp>
        <p:nvSpPr>
          <p:cNvPr name="TextBox 9" id="9"/>
          <p:cNvSpPr txBox="true"/>
          <p:nvPr/>
        </p:nvSpPr>
        <p:spPr>
          <a:xfrm rot="0">
            <a:off x="11801408" y="995362"/>
            <a:ext cx="5616263"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000000"/>
                </a:solidFill>
                <a:latin typeface="Now"/>
                <a:ea typeface="Now"/>
                <a:cs typeface="Now"/>
                <a:sym typeface="Now"/>
              </a:rPr>
              <a:t>CREATIVE PORTFOLIO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a:off x="-949730" y="9108627"/>
            <a:ext cx="7661351" cy="0"/>
          </a:xfrm>
          <a:prstGeom prst="line">
            <a:avLst/>
          </a:prstGeom>
          <a:ln cap="flat" w="19050">
            <a:solidFill>
              <a:srgbClr val="000000"/>
            </a:solidFill>
            <a:prstDash val="solid"/>
            <a:headEnd type="none" len="sm" w="sm"/>
            <a:tailEnd type="none" len="sm" w="sm"/>
          </a:ln>
        </p:spPr>
      </p:sp>
      <p:sp>
        <p:nvSpPr>
          <p:cNvPr name="AutoShape 4" id="4"/>
          <p:cNvSpPr/>
          <p:nvPr/>
        </p:nvSpPr>
        <p:spPr>
          <a:xfrm>
            <a:off x="11576379" y="9108627"/>
            <a:ext cx="7661351"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6923018" y="2799267"/>
            <a:ext cx="4441964" cy="5937885"/>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Now"/>
                <a:ea typeface="Now"/>
                <a:cs typeface="Now"/>
                <a:sym typeface="Now"/>
              </a:rPr>
              <a:t>Team Leadership: Skilled in fostering collaboration and achieving team goals.</a:t>
            </a:r>
          </a:p>
          <a:p>
            <a:pPr algn="l" marL="453390" indent="-226695" lvl="1">
              <a:lnSpc>
                <a:spcPts val="2940"/>
              </a:lnSpc>
              <a:buFont typeface="Arial"/>
              <a:buChar char="•"/>
            </a:pPr>
            <a:r>
              <a:rPr lang="en-US" sz="2100">
                <a:solidFill>
                  <a:srgbClr val="000000"/>
                </a:solidFill>
                <a:latin typeface="Now"/>
                <a:ea typeface="Now"/>
                <a:cs typeface="Now"/>
                <a:sym typeface="Now"/>
              </a:rPr>
              <a:t>Communication: Effective in explaining technical concepts to diverse audiences.</a:t>
            </a:r>
          </a:p>
          <a:p>
            <a:pPr algn="l" marL="453390" indent="-226695" lvl="1">
              <a:lnSpc>
                <a:spcPts val="2940"/>
              </a:lnSpc>
              <a:buFont typeface="Arial"/>
              <a:buChar char="•"/>
            </a:pPr>
            <a:r>
              <a:rPr lang="en-US" sz="2100">
                <a:solidFill>
                  <a:srgbClr val="000000"/>
                </a:solidFill>
                <a:latin typeface="Now"/>
                <a:ea typeface="Now"/>
                <a:cs typeface="Now"/>
                <a:sym typeface="Now"/>
              </a:rPr>
              <a:t>Problem-Solving: Quick to identify challenges and provide solutions.</a:t>
            </a:r>
          </a:p>
          <a:p>
            <a:pPr algn="l" marL="453390" indent="-226695" lvl="1">
              <a:lnSpc>
                <a:spcPts val="2940"/>
              </a:lnSpc>
              <a:buFont typeface="Arial"/>
              <a:buChar char="•"/>
            </a:pPr>
            <a:r>
              <a:rPr lang="en-US" sz="2100">
                <a:solidFill>
                  <a:srgbClr val="000000"/>
                </a:solidFill>
                <a:latin typeface="Now"/>
                <a:ea typeface="Now"/>
                <a:cs typeface="Now"/>
                <a:sym typeface="Now"/>
              </a:rPr>
              <a:t>Time Management: Balances multiple responsibilities efficiently.</a:t>
            </a:r>
          </a:p>
          <a:p>
            <a:pPr algn="l" marL="453390" indent="-226695" lvl="1">
              <a:lnSpc>
                <a:spcPts val="2940"/>
              </a:lnSpc>
              <a:buFont typeface="Arial"/>
              <a:buChar char="•"/>
            </a:pPr>
            <a:r>
              <a:rPr lang="en-US" sz="2100">
                <a:solidFill>
                  <a:srgbClr val="000000"/>
                </a:solidFill>
                <a:latin typeface="Now"/>
                <a:ea typeface="Now"/>
                <a:cs typeface="Now"/>
                <a:sym typeface="Now"/>
              </a:rPr>
              <a:t>Customer Focus: Prioritizes user needs to deliver impactful results</a:t>
            </a:r>
          </a:p>
          <a:p>
            <a:pPr algn="l">
              <a:lnSpc>
                <a:spcPts val="2940"/>
              </a:lnSpc>
              <a:spcBef>
                <a:spcPct val="0"/>
              </a:spcBef>
            </a:pPr>
          </a:p>
        </p:txBody>
      </p:sp>
      <p:sp>
        <p:nvSpPr>
          <p:cNvPr name="Freeform 6" id="6"/>
          <p:cNvSpPr/>
          <p:nvPr/>
        </p:nvSpPr>
        <p:spPr>
          <a:xfrm flipH="false" flipV="false" rot="0">
            <a:off x="16431009" y="6658465"/>
            <a:ext cx="1656583" cy="2440637"/>
          </a:xfrm>
          <a:custGeom>
            <a:avLst/>
            <a:gdLst/>
            <a:ahLst/>
            <a:cxnLst/>
            <a:rect r="r" b="b" t="t" l="l"/>
            <a:pathLst>
              <a:path h="2440637" w="1656583">
                <a:moveTo>
                  <a:pt x="0" y="0"/>
                </a:moveTo>
                <a:lnTo>
                  <a:pt x="1656582" y="0"/>
                </a:lnTo>
                <a:lnTo>
                  <a:pt x="1656582" y="2440637"/>
                </a:lnTo>
                <a:lnTo>
                  <a:pt x="0" y="24406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104900"/>
            <a:ext cx="5273661" cy="666322"/>
          </a:xfrm>
          <a:prstGeom prst="rect">
            <a:avLst/>
          </a:prstGeom>
        </p:spPr>
        <p:txBody>
          <a:bodyPr anchor="t" rtlCol="false" tIns="0" lIns="0" bIns="0" rIns="0">
            <a:spAutoFit/>
          </a:bodyPr>
          <a:lstStyle/>
          <a:p>
            <a:pPr algn="ctr" marL="0" indent="0" lvl="0">
              <a:lnSpc>
                <a:spcPts val="5078"/>
              </a:lnSpc>
              <a:spcBef>
                <a:spcPct val="0"/>
              </a:spcBef>
            </a:pPr>
            <a:r>
              <a:rPr lang="en-US" sz="4883">
                <a:solidFill>
                  <a:srgbClr val="1B1B1B"/>
                </a:solidFill>
                <a:latin typeface="Anton"/>
                <a:ea typeface="Anton"/>
                <a:cs typeface="Anton"/>
                <a:sym typeface="Anton"/>
              </a:rPr>
              <a:t>SKILLS AND ABILITIES</a:t>
            </a:r>
          </a:p>
        </p:txBody>
      </p:sp>
      <p:sp>
        <p:nvSpPr>
          <p:cNvPr name="TextBox 8" id="8"/>
          <p:cNvSpPr txBox="true"/>
          <p:nvPr/>
        </p:nvSpPr>
        <p:spPr>
          <a:xfrm rot="0">
            <a:off x="15809004" y="962025"/>
            <a:ext cx="1450296" cy="368300"/>
          </a:xfrm>
          <a:prstGeom prst="rect">
            <a:avLst/>
          </a:prstGeom>
        </p:spPr>
        <p:txBody>
          <a:bodyPr anchor="t" rtlCol="false" tIns="0" lIns="0" bIns="0" rIns="0">
            <a:spAutoFit/>
          </a:bodyPr>
          <a:lstStyle/>
          <a:p>
            <a:pPr algn="r" marL="0" indent="0" lvl="0">
              <a:lnSpc>
                <a:spcPts val="2800"/>
              </a:lnSpc>
              <a:spcBef>
                <a:spcPct val="0"/>
              </a:spcBef>
            </a:pPr>
            <a:r>
              <a:rPr lang="en-US" b="true" sz="2000" spc="110">
                <a:solidFill>
                  <a:srgbClr val="3B3B3B"/>
                </a:solidFill>
                <a:latin typeface="Poppins Medium"/>
                <a:ea typeface="Poppins Medium"/>
                <a:cs typeface="Poppins Medium"/>
                <a:sym typeface="Poppins Medium"/>
              </a:rPr>
              <a:t>02</a:t>
            </a:r>
          </a:p>
        </p:txBody>
      </p:sp>
      <p:sp>
        <p:nvSpPr>
          <p:cNvPr name="TextBox 9" id="9"/>
          <p:cNvSpPr txBox="true"/>
          <p:nvPr/>
        </p:nvSpPr>
        <p:spPr>
          <a:xfrm rot="0">
            <a:off x="6711621" y="8930313"/>
            <a:ext cx="4864758" cy="328053"/>
          </a:xfrm>
          <a:prstGeom prst="rect">
            <a:avLst/>
          </a:prstGeom>
        </p:spPr>
        <p:txBody>
          <a:bodyPr anchor="t" rtlCol="false" tIns="0" lIns="0" bIns="0" rIns="0">
            <a:spAutoFit/>
          </a:bodyPr>
          <a:lstStyle/>
          <a:p>
            <a:pPr algn="ctr" marL="0" indent="0" lvl="0">
              <a:lnSpc>
                <a:spcPts val="2556"/>
              </a:lnSpc>
              <a:spcBef>
                <a:spcPct val="0"/>
              </a:spcBef>
            </a:pPr>
            <a:r>
              <a:rPr lang="en-US" sz="2095">
                <a:solidFill>
                  <a:srgbClr val="000000"/>
                </a:solidFill>
                <a:latin typeface="Now"/>
                <a:ea typeface="Now"/>
                <a:cs typeface="Now"/>
                <a:sym typeface="Now"/>
              </a:rPr>
              <a:t>-</a:t>
            </a:r>
          </a:p>
        </p:txBody>
      </p:sp>
      <p:sp>
        <p:nvSpPr>
          <p:cNvPr name="TextBox 10" id="10"/>
          <p:cNvSpPr txBox="true"/>
          <p:nvPr/>
        </p:nvSpPr>
        <p:spPr>
          <a:xfrm rot="0">
            <a:off x="1744912" y="2201516"/>
            <a:ext cx="2632323"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nton"/>
                <a:ea typeface="Anton"/>
                <a:cs typeface="Anton"/>
                <a:sym typeface="Anton"/>
              </a:rPr>
              <a:t>Technical Skills </a:t>
            </a:r>
          </a:p>
        </p:txBody>
      </p:sp>
      <p:sp>
        <p:nvSpPr>
          <p:cNvPr name="TextBox 11" id="11"/>
          <p:cNvSpPr txBox="true"/>
          <p:nvPr/>
        </p:nvSpPr>
        <p:spPr>
          <a:xfrm rot="0">
            <a:off x="7891117" y="2201516"/>
            <a:ext cx="1602284"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nton"/>
                <a:ea typeface="Anton"/>
                <a:cs typeface="Anton"/>
                <a:sym typeface="Anton"/>
              </a:rPr>
              <a:t>Soft Skills</a:t>
            </a:r>
          </a:p>
        </p:txBody>
      </p:sp>
      <p:sp>
        <p:nvSpPr>
          <p:cNvPr name="TextBox 12" id="12"/>
          <p:cNvSpPr txBox="true"/>
          <p:nvPr/>
        </p:nvSpPr>
        <p:spPr>
          <a:xfrm rot="0">
            <a:off x="12868129" y="2201516"/>
            <a:ext cx="2910632" cy="53784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nton"/>
                <a:ea typeface="Anton"/>
                <a:cs typeface="Anton"/>
                <a:sym typeface="Anton"/>
              </a:rPr>
              <a:t>Specialized Skills </a:t>
            </a:r>
          </a:p>
        </p:txBody>
      </p:sp>
      <p:sp>
        <p:nvSpPr>
          <p:cNvPr name="TextBox 13" id="13"/>
          <p:cNvSpPr txBox="true"/>
          <p:nvPr/>
        </p:nvSpPr>
        <p:spPr>
          <a:xfrm rot="0">
            <a:off x="1028700" y="2799267"/>
            <a:ext cx="4441964" cy="6309360"/>
          </a:xfrm>
          <a:prstGeom prst="rect">
            <a:avLst/>
          </a:prstGeom>
        </p:spPr>
        <p:txBody>
          <a:bodyPr anchor="t" rtlCol="false" tIns="0" lIns="0" bIns="0" rIns="0">
            <a:spAutoFit/>
          </a:bodyPr>
          <a:lstStyle/>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Platf</a:t>
            </a:r>
            <a:r>
              <a:rPr lang="en-US" sz="2100">
                <a:solidFill>
                  <a:srgbClr val="000000"/>
                </a:solidFill>
                <a:latin typeface="Now"/>
                <a:ea typeface="Now"/>
                <a:cs typeface="Now"/>
                <a:sym typeface="Now"/>
              </a:rPr>
              <a:t>orms: Huntress, SentinelOne, M365 Admin, AzureAD, Active Directory</a:t>
            </a:r>
          </a:p>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Operating Systems: Linux, MacOS, Windows OS, Server Technologies, Wyse</a:t>
            </a:r>
          </a:p>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Networking: Cisco Meraki, Packet Tracer, T1 Troubleshooting and Configuration</a:t>
            </a:r>
          </a:p>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Security: Firewall Management, IAM, SIEM Tools, Vulnerability Scanning</a:t>
            </a:r>
          </a:p>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Programming: Python</a:t>
            </a:r>
          </a:p>
          <a:p>
            <a:pPr algn="l" marL="453390" indent="-226695" lvl="1">
              <a:lnSpc>
                <a:spcPts val="2940"/>
              </a:lnSpc>
              <a:spcBef>
                <a:spcPct val="0"/>
              </a:spcBef>
              <a:buFont typeface="Arial"/>
              <a:buChar char="•"/>
            </a:pPr>
            <a:r>
              <a:rPr lang="en-US" sz="2100">
                <a:solidFill>
                  <a:srgbClr val="000000"/>
                </a:solidFill>
                <a:latin typeface="Now"/>
                <a:ea typeface="Now"/>
                <a:cs typeface="Now"/>
                <a:sym typeface="Now"/>
              </a:rPr>
              <a:t>Cloud Management: Azure, AWS</a:t>
            </a:r>
          </a:p>
          <a:p>
            <a:pPr algn="l">
              <a:lnSpc>
                <a:spcPts val="2940"/>
              </a:lnSpc>
              <a:spcBef>
                <a:spcPct val="0"/>
              </a:spcBef>
            </a:pPr>
          </a:p>
        </p:txBody>
      </p:sp>
      <p:sp>
        <p:nvSpPr>
          <p:cNvPr name="TextBox 14" id="14"/>
          <p:cNvSpPr txBox="true"/>
          <p:nvPr/>
        </p:nvSpPr>
        <p:spPr>
          <a:xfrm rot="0">
            <a:off x="12102463" y="2799267"/>
            <a:ext cx="4441964" cy="63093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000000"/>
                </a:solidFill>
                <a:latin typeface="Now"/>
                <a:ea typeface="Now"/>
                <a:cs typeface="Now"/>
                <a:sym typeface="Now"/>
              </a:rPr>
              <a:t>Data Classification: Develops schemas to protect sensitive information.</a:t>
            </a:r>
          </a:p>
          <a:p>
            <a:pPr algn="l" marL="453390" indent="-226695" lvl="1">
              <a:lnSpc>
                <a:spcPts val="2940"/>
              </a:lnSpc>
              <a:buFont typeface="Arial"/>
              <a:buChar char="•"/>
            </a:pPr>
            <a:r>
              <a:rPr lang="en-US" sz="2100">
                <a:solidFill>
                  <a:srgbClr val="000000"/>
                </a:solidFill>
                <a:latin typeface="Now"/>
                <a:ea typeface="Now"/>
                <a:cs typeface="Now"/>
                <a:sym typeface="Now"/>
              </a:rPr>
              <a:t>Risk Assessment: Identifies vulnerabilities and recommends controls.</a:t>
            </a:r>
          </a:p>
          <a:p>
            <a:pPr algn="l" marL="453390" indent="-226695" lvl="1">
              <a:lnSpc>
                <a:spcPts val="2940"/>
              </a:lnSpc>
              <a:buFont typeface="Arial"/>
              <a:buChar char="•"/>
            </a:pPr>
            <a:r>
              <a:rPr lang="en-US" sz="2100">
                <a:solidFill>
                  <a:srgbClr val="000000"/>
                </a:solidFill>
                <a:latin typeface="Now"/>
                <a:ea typeface="Now"/>
                <a:cs typeface="Now"/>
                <a:sym typeface="Now"/>
              </a:rPr>
              <a:t>Privacy Compliance: Ensures alignment with HIPAA, GDPR, and more.</a:t>
            </a:r>
          </a:p>
          <a:p>
            <a:pPr algn="l" marL="453390" indent="-226695" lvl="1">
              <a:lnSpc>
                <a:spcPts val="2940"/>
              </a:lnSpc>
              <a:buFont typeface="Arial"/>
              <a:buChar char="•"/>
            </a:pPr>
            <a:r>
              <a:rPr lang="en-US" sz="2100">
                <a:solidFill>
                  <a:srgbClr val="000000"/>
                </a:solidFill>
                <a:latin typeface="Now"/>
                <a:ea typeface="Now"/>
                <a:cs typeface="Now"/>
                <a:sym typeface="Now"/>
              </a:rPr>
              <a:t>Cloud Security: Implements secure frameworks and best practices.</a:t>
            </a:r>
          </a:p>
          <a:p>
            <a:pPr algn="l" marL="453390" indent="-226695" lvl="1">
              <a:lnSpc>
                <a:spcPts val="2940"/>
              </a:lnSpc>
              <a:buFont typeface="Arial"/>
              <a:buChar char="•"/>
            </a:pPr>
            <a:r>
              <a:rPr lang="en-US" sz="2100">
                <a:solidFill>
                  <a:srgbClr val="000000"/>
                </a:solidFill>
                <a:latin typeface="Now"/>
                <a:ea typeface="Now"/>
                <a:cs typeface="Now"/>
                <a:sym typeface="Now"/>
              </a:rPr>
              <a:t>Incident Response: Detects and mitigates threats using SIEM tools.</a:t>
            </a:r>
          </a:p>
          <a:p>
            <a:pPr algn="l">
              <a:lnSpc>
                <a:spcPts val="2940"/>
              </a:lnSpc>
            </a:pPr>
          </a:p>
          <a:p>
            <a:pPr algn="l">
              <a:lnSpc>
                <a:spcPts val="294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61568" y="255608"/>
            <a:ext cx="9350644" cy="3179219"/>
          </a:xfrm>
          <a:custGeom>
            <a:avLst/>
            <a:gdLst/>
            <a:ahLst/>
            <a:cxnLst/>
            <a:rect r="r" b="b" t="t" l="l"/>
            <a:pathLst>
              <a:path h="3179219" w="9350644">
                <a:moveTo>
                  <a:pt x="0" y="0"/>
                </a:moveTo>
                <a:lnTo>
                  <a:pt x="9350644" y="0"/>
                </a:lnTo>
                <a:lnTo>
                  <a:pt x="9350644" y="3179219"/>
                </a:lnTo>
                <a:lnTo>
                  <a:pt x="0" y="31792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30924" y="1971682"/>
            <a:ext cx="630371" cy="1033395"/>
          </a:xfrm>
          <a:custGeom>
            <a:avLst/>
            <a:gdLst/>
            <a:ahLst/>
            <a:cxnLst/>
            <a:rect r="r" b="b" t="t" l="l"/>
            <a:pathLst>
              <a:path h="1033395" w="630371">
                <a:moveTo>
                  <a:pt x="0" y="0"/>
                </a:moveTo>
                <a:lnTo>
                  <a:pt x="630371" y="0"/>
                </a:lnTo>
                <a:lnTo>
                  <a:pt x="630371" y="1033395"/>
                </a:lnTo>
                <a:lnTo>
                  <a:pt x="0" y="1033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999220" y="6971639"/>
            <a:ext cx="7315200" cy="3081528"/>
          </a:xfrm>
          <a:custGeom>
            <a:avLst/>
            <a:gdLst/>
            <a:ahLst/>
            <a:cxnLst/>
            <a:rect r="r" b="b" t="t" l="l"/>
            <a:pathLst>
              <a:path h="3081528" w="7315200">
                <a:moveTo>
                  <a:pt x="0" y="0"/>
                </a:moveTo>
                <a:lnTo>
                  <a:pt x="7315200" y="0"/>
                </a:lnTo>
                <a:lnTo>
                  <a:pt x="7315200" y="3081528"/>
                </a:lnTo>
                <a:lnTo>
                  <a:pt x="0" y="3081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552294" y="1335405"/>
            <a:ext cx="15368612" cy="1152975"/>
          </a:xfrm>
          <a:prstGeom prst="rect">
            <a:avLst/>
          </a:prstGeom>
        </p:spPr>
        <p:txBody>
          <a:bodyPr anchor="t" rtlCol="false" tIns="0" lIns="0" bIns="0" rIns="0">
            <a:spAutoFit/>
          </a:bodyPr>
          <a:lstStyle/>
          <a:p>
            <a:pPr algn="l" marL="0" indent="0" lvl="0">
              <a:lnSpc>
                <a:spcPts val="8798"/>
              </a:lnSpc>
              <a:spcBef>
                <a:spcPct val="0"/>
              </a:spcBef>
            </a:pPr>
            <a:r>
              <a:rPr lang="en-US" sz="8459">
                <a:solidFill>
                  <a:srgbClr val="1B1B1B"/>
                </a:solidFill>
                <a:latin typeface="Anton"/>
                <a:ea typeface="Anton"/>
                <a:cs typeface="Anton"/>
                <a:sym typeface="Anton"/>
              </a:rPr>
              <a:t>EDUCATION    +   CERTS</a:t>
            </a:r>
          </a:p>
        </p:txBody>
      </p:sp>
      <p:sp>
        <p:nvSpPr>
          <p:cNvPr name="TextBox 7" id="7"/>
          <p:cNvSpPr txBox="true"/>
          <p:nvPr/>
        </p:nvSpPr>
        <p:spPr>
          <a:xfrm rot="0">
            <a:off x="15809004" y="995362"/>
            <a:ext cx="1450296"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1B1B1B"/>
                </a:solidFill>
                <a:latin typeface="Now"/>
                <a:ea typeface="Now"/>
                <a:cs typeface="Now"/>
                <a:sym typeface="Now"/>
              </a:rPr>
              <a:t>03</a:t>
            </a:r>
          </a:p>
        </p:txBody>
      </p:sp>
      <p:sp>
        <p:nvSpPr>
          <p:cNvPr name="TextBox 8" id="8"/>
          <p:cNvSpPr txBox="true"/>
          <p:nvPr/>
        </p:nvSpPr>
        <p:spPr>
          <a:xfrm rot="0">
            <a:off x="12832256" y="4260818"/>
            <a:ext cx="4790517" cy="879475"/>
          </a:xfrm>
          <a:prstGeom prst="rect">
            <a:avLst/>
          </a:prstGeom>
        </p:spPr>
        <p:txBody>
          <a:bodyPr anchor="t" rtlCol="false" tIns="0" lIns="0" bIns="0" rIns="0">
            <a:spAutoFit/>
          </a:bodyPr>
          <a:lstStyle/>
          <a:p>
            <a:pPr algn="just">
              <a:lnSpc>
                <a:spcPts val="3499"/>
              </a:lnSpc>
            </a:pPr>
            <a:r>
              <a:rPr lang="en-US" b="true" sz="2499">
                <a:solidFill>
                  <a:srgbClr val="000000"/>
                </a:solidFill>
                <a:latin typeface="Manjari Bold"/>
                <a:ea typeface="Manjari Bold"/>
                <a:cs typeface="Manjari Bold"/>
                <a:sym typeface="Manjari Bold"/>
              </a:rPr>
              <a:t>ACADEMIC ORGANIZATIONS:</a:t>
            </a:r>
          </a:p>
          <a:p>
            <a:pPr algn="just">
              <a:lnSpc>
                <a:spcPts val="3499"/>
              </a:lnSpc>
            </a:pPr>
          </a:p>
        </p:txBody>
      </p:sp>
      <p:sp>
        <p:nvSpPr>
          <p:cNvPr name="TextBox 9" id="9"/>
          <p:cNvSpPr txBox="true"/>
          <p:nvPr/>
        </p:nvSpPr>
        <p:spPr>
          <a:xfrm rot="0">
            <a:off x="12832256" y="4748504"/>
            <a:ext cx="4790517" cy="22231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00000"/>
                </a:solidFill>
                <a:latin typeface="Now"/>
                <a:ea typeface="Now"/>
                <a:cs typeface="Now"/>
                <a:sym typeface="Now"/>
              </a:rPr>
              <a:t>Member, African Student Organization</a:t>
            </a:r>
          </a:p>
          <a:p>
            <a:pPr algn="just" marL="453390" indent="-226695" lvl="1">
              <a:lnSpc>
                <a:spcPts val="2940"/>
              </a:lnSpc>
              <a:buFont typeface="Arial"/>
              <a:buChar char="•"/>
            </a:pPr>
            <a:r>
              <a:rPr lang="en-US" sz="2100">
                <a:solidFill>
                  <a:srgbClr val="000000"/>
                </a:solidFill>
                <a:latin typeface="Now"/>
                <a:ea typeface="Now"/>
                <a:cs typeface="Now"/>
                <a:sym typeface="Now"/>
              </a:rPr>
              <a:t>Member, Phi Sigma Pi Honor Fraternity</a:t>
            </a:r>
          </a:p>
          <a:p>
            <a:pPr algn="just" marL="453390" indent="-226695" lvl="1">
              <a:lnSpc>
                <a:spcPts val="2940"/>
              </a:lnSpc>
              <a:buFont typeface="Arial"/>
              <a:buChar char="•"/>
            </a:pPr>
            <a:r>
              <a:rPr lang="en-US" sz="2100">
                <a:solidFill>
                  <a:srgbClr val="000000"/>
                </a:solidFill>
                <a:latin typeface="Now"/>
                <a:ea typeface="Now"/>
                <a:cs typeface="Now"/>
                <a:sym typeface="Now"/>
              </a:rPr>
              <a:t>Member, Cybersecurity Club</a:t>
            </a:r>
          </a:p>
          <a:p>
            <a:pPr algn="just">
              <a:lnSpc>
                <a:spcPts val="2940"/>
              </a:lnSpc>
            </a:pPr>
          </a:p>
        </p:txBody>
      </p:sp>
      <p:sp>
        <p:nvSpPr>
          <p:cNvPr name="TextBox 10" id="10"/>
          <p:cNvSpPr txBox="true"/>
          <p:nvPr/>
        </p:nvSpPr>
        <p:spPr>
          <a:xfrm rot="0">
            <a:off x="1028700" y="3387202"/>
            <a:ext cx="5307735" cy="4945740"/>
          </a:xfrm>
          <a:prstGeom prst="rect">
            <a:avLst/>
          </a:prstGeom>
        </p:spPr>
        <p:txBody>
          <a:bodyPr anchor="t" rtlCol="false" tIns="0" lIns="0" bIns="0" rIns="0">
            <a:spAutoFit/>
          </a:bodyPr>
          <a:lstStyle/>
          <a:p>
            <a:pPr algn="ctr"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Bachelor </a:t>
            </a:r>
            <a:r>
              <a:rPr lang="en-US" b="true" sz="2160">
                <a:solidFill>
                  <a:srgbClr val="000000"/>
                </a:solidFill>
                <a:latin typeface="DM Sans Bold"/>
                <a:ea typeface="DM Sans Bold"/>
                <a:cs typeface="DM Sans Bold"/>
                <a:sym typeface="DM Sans Bold"/>
              </a:rPr>
              <a:t>of Applied Technology in Cybersecurity</a:t>
            </a:r>
          </a:p>
          <a:p>
            <a:pPr algn="ctr">
              <a:lnSpc>
                <a:spcPts val="3025"/>
              </a:lnSpc>
            </a:pPr>
            <a:r>
              <a:rPr lang="en-US" sz="2160">
                <a:solidFill>
                  <a:srgbClr val="000000"/>
                </a:solidFill>
                <a:latin typeface="DM Sans"/>
                <a:ea typeface="DM Sans"/>
                <a:cs typeface="DM Sans"/>
                <a:sym typeface="DM Sans"/>
              </a:rPr>
              <a:t>Collin College, Frisco, TX | Graduating December 2024</a:t>
            </a:r>
          </a:p>
          <a:p>
            <a:pPr algn="ctr">
              <a:lnSpc>
                <a:spcPts val="3025"/>
              </a:lnSpc>
            </a:pPr>
            <a:r>
              <a:rPr lang="en-US" sz="2160">
                <a:solidFill>
                  <a:srgbClr val="000000"/>
                </a:solidFill>
                <a:latin typeface="DM Sans"/>
                <a:ea typeface="DM Sans"/>
                <a:cs typeface="DM Sans"/>
                <a:sym typeface="DM Sans"/>
              </a:rPr>
              <a:t>4.0 GPA | President’s/Dean’s Lists recipient every year</a:t>
            </a:r>
          </a:p>
          <a:p>
            <a:pPr algn="ctr"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Associate of Applied Science in Cybersecurity</a:t>
            </a:r>
          </a:p>
          <a:p>
            <a:pPr algn="ctr">
              <a:lnSpc>
                <a:spcPts val="3025"/>
              </a:lnSpc>
            </a:pPr>
            <a:r>
              <a:rPr lang="en-US" sz="2160">
                <a:solidFill>
                  <a:srgbClr val="000000"/>
                </a:solidFill>
                <a:latin typeface="DM Sans"/>
                <a:ea typeface="DM Sans"/>
                <a:cs typeface="DM Sans"/>
                <a:sym typeface="DM Sans"/>
              </a:rPr>
              <a:t>Collin College, Frisco, TX | Graduated August 2023</a:t>
            </a:r>
          </a:p>
          <a:p>
            <a:pPr algn="ctr"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Associate of Applied Science in General Studies</a:t>
            </a:r>
          </a:p>
          <a:p>
            <a:pPr algn="ctr">
              <a:lnSpc>
                <a:spcPts val="3025"/>
              </a:lnSpc>
            </a:pPr>
            <a:r>
              <a:rPr lang="en-US" sz="2160">
                <a:solidFill>
                  <a:srgbClr val="000000"/>
                </a:solidFill>
                <a:latin typeface="DM Sans"/>
                <a:ea typeface="DM Sans"/>
                <a:cs typeface="DM Sans"/>
                <a:sym typeface="DM Sans"/>
              </a:rPr>
              <a:t>Collin College, Frisco, TX</a:t>
            </a:r>
          </a:p>
        </p:txBody>
      </p:sp>
      <p:sp>
        <p:nvSpPr>
          <p:cNvPr name="TextBox 11" id="11"/>
          <p:cNvSpPr txBox="true"/>
          <p:nvPr/>
        </p:nvSpPr>
        <p:spPr>
          <a:xfrm rot="0">
            <a:off x="7138375" y="3408817"/>
            <a:ext cx="5307735" cy="3421740"/>
          </a:xfrm>
          <a:prstGeom prst="rect">
            <a:avLst/>
          </a:prstGeom>
        </p:spPr>
        <p:txBody>
          <a:bodyPr anchor="t" rtlCol="false" tIns="0" lIns="0" bIns="0" rIns="0">
            <a:spAutoFit/>
          </a:bodyPr>
          <a:lstStyle/>
          <a:p>
            <a:pPr algn="l"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AWS Certified Cloud Practitioner</a:t>
            </a:r>
          </a:p>
          <a:p>
            <a:pPr algn="l"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CompTIA Security+</a:t>
            </a:r>
          </a:p>
          <a:p>
            <a:pPr algn="l"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CCNA: Switching, Routing, and Wireless Essentials</a:t>
            </a:r>
          </a:p>
          <a:p>
            <a:pPr algn="l"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Certificate Level 1: Information Systems Cybersecurity</a:t>
            </a:r>
          </a:p>
          <a:p>
            <a:pPr algn="l" marL="466522" indent="-233261" lvl="1">
              <a:lnSpc>
                <a:spcPts val="3025"/>
              </a:lnSpc>
              <a:buFont typeface="Arial"/>
              <a:buChar char="•"/>
            </a:pPr>
            <a:r>
              <a:rPr lang="en-US" b="true" sz="2160">
                <a:solidFill>
                  <a:srgbClr val="000000"/>
                </a:solidFill>
                <a:latin typeface="DM Sans Bold"/>
                <a:ea typeface="DM Sans Bold"/>
                <a:cs typeface="DM Sans Bold"/>
                <a:sym typeface="DM Sans Bold"/>
              </a:rPr>
              <a:t>Certificate Level 1: Cybersecurity Infrastructure Technician</a:t>
            </a:r>
          </a:p>
          <a:p>
            <a:pPr algn="l">
              <a:lnSpc>
                <a:spcPts val="302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75718" y="123825"/>
            <a:ext cx="8856426" cy="837473"/>
          </a:xfrm>
          <a:prstGeom prst="rect">
            <a:avLst/>
          </a:prstGeom>
        </p:spPr>
        <p:txBody>
          <a:bodyPr anchor="t" rtlCol="false" tIns="0" lIns="0" bIns="0" rIns="0">
            <a:spAutoFit/>
          </a:bodyPr>
          <a:lstStyle/>
          <a:p>
            <a:pPr algn="l">
              <a:lnSpc>
                <a:spcPts val="6346"/>
              </a:lnSpc>
            </a:pPr>
            <a:r>
              <a:rPr lang="en-US" sz="6346">
                <a:solidFill>
                  <a:srgbClr val="000000"/>
                </a:solidFill>
                <a:latin typeface="Anton"/>
                <a:ea typeface="Anton"/>
                <a:cs typeface="Anton"/>
                <a:sym typeface="Anton"/>
              </a:rPr>
              <a:t>Resume</a:t>
            </a:r>
          </a:p>
        </p:txBody>
      </p:sp>
      <p:sp>
        <p:nvSpPr>
          <p:cNvPr name="Freeform 4" id="4"/>
          <p:cNvSpPr/>
          <p:nvPr/>
        </p:nvSpPr>
        <p:spPr>
          <a:xfrm flipH="false" flipV="false" rot="0">
            <a:off x="16203244" y="7878797"/>
            <a:ext cx="1607183" cy="1607183"/>
          </a:xfrm>
          <a:custGeom>
            <a:avLst/>
            <a:gdLst/>
            <a:ahLst/>
            <a:cxnLst/>
            <a:rect r="r" b="b" t="t" l="l"/>
            <a:pathLst>
              <a:path h="1607183" w="1607183">
                <a:moveTo>
                  <a:pt x="0" y="0"/>
                </a:moveTo>
                <a:lnTo>
                  <a:pt x="1607183" y="0"/>
                </a:lnTo>
                <a:lnTo>
                  <a:pt x="1607183" y="1607183"/>
                </a:lnTo>
                <a:lnTo>
                  <a:pt x="0" y="1607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03244" y="-772933"/>
            <a:ext cx="3523297" cy="4114800"/>
          </a:xfrm>
          <a:custGeom>
            <a:avLst/>
            <a:gdLst/>
            <a:ahLst/>
            <a:cxnLst/>
            <a:rect r="r" b="b" t="t" l="l"/>
            <a:pathLst>
              <a:path h="4114800" w="3523297">
                <a:moveTo>
                  <a:pt x="0" y="0"/>
                </a:moveTo>
                <a:lnTo>
                  <a:pt x="3523297" y="0"/>
                </a:lnTo>
                <a:lnTo>
                  <a:pt x="35232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967375" y="995362"/>
            <a:ext cx="1450296"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1B1B1B"/>
                </a:solidFill>
                <a:latin typeface="Now"/>
                <a:ea typeface="Now"/>
                <a:cs typeface="Now"/>
                <a:sym typeface="Now"/>
              </a:rPr>
              <a:t>04</a:t>
            </a:r>
          </a:p>
        </p:txBody>
      </p:sp>
      <p:grpSp>
        <p:nvGrpSpPr>
          <p:cNvPr name="Group 7" id="7"/>
          <p:cNvGrpSpPr>
            <a:grpSpLocks noChangeAspect="true"/>
          </p:cNvGrpSpPr>
          <p:nvPr/>
        </p:nvGrpSpPr>
        <p:grpSpPr>
          <a:xfrm rot="0">
            <a:off x="2836884" y="4953629"/>
            <a:ext cx="38966" cy="38966"/>
            <a:chOff x="0" y="0"/>
            <a:chExt cx="38100" cy="38100"/>
          </a:xfrm>
        </p:grpSpPr>
        <p:sp>
          <p:nvSpPr>
            <p:cNvPr name="Freeform 8" id="8"/>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 id="9"/>
          <p:cNvGrpSpPr>
            <a:grpSpLocks noChangeAspect="true"/>
          </p:cNvGrpSpPr>
          <p:nvPr/>
        </p:nvGrpSpPr>
        <p:grpSpPr>
          <a:xfrm rot="0">
            <a:off x="2836884" y="5352903"/>
            <a:ext cx="38966" cy="38966"/>
            <a:chOff x="0" y="0"/>
            <a:chExt cx="38100" cy="38100"/>
          </a:xfrm>
        </p:grpSpPr>
        <p:sp>
          <p:nvSpPr>
            <p:cNvPr name="Freeform 10" id="10"/>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11" id="11"/>
          <p:cNvGrpSpPr>
            <a:grpSpLocks noChangeAspect="true"/>
          </p:cNvGrpSpPr>
          <p:nvPr/>
        </p:nvGrpSpPr>
        <p:grpSpPr>
          <a:xfrm rot="0">
            <a:off x="3432897" y="2361753"/>
            <a:ext cx="38966" cy="38966"/>
            <a:chOff x="0" y="0"/>
            <a:chExt cx="38100" cy="38100"/>
          </a:xfrm>
        </p:grpSpPr>
        <p:sp>
          <p:nvSpPr>
            <p:cNvPr name="Freeform 12" id="12"/>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13" id="13"/>
          <p:cNvGrpSpPr>
            <a:grpSpLocks noChangeAspect="true"/>
          </p:cNvGrpSpPr>
          <p:nvPr/>
        </p:nvGrpSpPr>
        <p:grpSpPr>
          <a:xfrm rot="0">
            <a:off x="3432897" y="2566324"/>
            <a:ext cx="38966" cy="38966"/>
            <a:chOff x="0" y="0"/>
            <a:chExt cx="38100" cy="38100"/>
          </a:xfrm>
        </p:grpSpPr>
        <p:sp>
          <p:nvSpPr>
            <p:cNvPr name="Freeform 14" id="14"/>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15" id="15"/>
          <p:cNvGrpSpPr>
            <a:grpSpLocks noChangeAspect="true"/>
          </p:cNvGrpSpPr>
          <p:nvPr/>
        </p:nvGrpSpPr>
        <p:grpSpPr>
          <a:xfrm rot="0">
            <a:off x="1028700" y="1037682"/>
            <a:ext cx="7355634" cy="149366"/>
            <a:chOff x="0" y="0"/>
            <a:chExt cx="7192175" cy="146050"/>
          </a:xfrm>
        </p:grpSpPr>
        <p:sp>
          <p:nvSpPr>
            <p:cNvPr name="Freeform 16" id="16"/>
            <p:cNvSpPr/>
            <p:nvPr/>
          </p:nvSpPr>
          <p:spPr>
            <a:xfrm flipH="false" flipV="false" rot="0">
              <a:off x="63500" y="63500"/>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17" id="17"/>
            <p:cNvSpPr/>
            <p:nvPr/>
          </p:nvSpPr>
          <p:spPr>
            <a:xfrm flipH="false" flipV="false" rot="0">
              <a:off x="63500" y="63500"/>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18" id="18"/>
          <p:cNvGrpSpPr>
            <a:grpSpLocks noChangeAspect="true"/>
          </p:cNvGrpSpPr>
          <p:nvPr/>
        </p:nvGrpSpPr>
        <p:grpSpPr>
          <a:xfrm rot="0">
            <a:off x="1039815" y="1911434"/>
            <a:ext cx="7355634" cy="149366"/>
            <a:chOff x="0" y="0"/>
            <a:chExt cx="7192175" cy="146050"/>
          </a:xfrm>
        </p:grpSpPr>
        <p:sp>
          <p:nvSpPr>
            <p:cNvPr name="Freeform 19" id="19"/>
            <p:cNvSpPr/>
            <p:nvPr/>
          </p:nvSpPr>
          <p:spPr>
            <a:xfrm flipH="false" flipV="false" rot="0">
              <a:off x="63500" y="63500"/>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20" id="20"/>
            <p:cNvSpPr/>
            <p:nvPr/>
          </p:nvSpPr>
          <p:spPr>
            <a:xfrm flipH="false" flipV="false" rot="0">
              <a:off x="63500" y="63500"/>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21" id="21"/>
          <p:cNvGrpSpPr>
            <a:grpSpLocks noChangeAspect="true"/>
          </p:cNvGrpSpPr>
          <p:nvPr/>
        </p:nvGrpSpPr>
        <p:grpSpPr>
          <a:xfrm rot="0">
            <a:off x="1039815" y="5624291"/>
            <a:ext cx="7355634" cy="149366"/>
            <a:chOff x="0" y="0"/>
            <a:chExt cx="7192175" cy="146050"/>
          </a:xfrm>
        </p:grpSpPr>
        <p:sp>
          <p:nvSpPr>
            <p:cNvPr name="Freeform 22" id="22"/>
            <p:cNvSpPr/>
            <p:nvPr/>
          </p:nvSpPr>
          <p:spPr>
            <a:xfrm flipH="false" flipV="false" rot="0">
              <a:off x="63500" y="63500"/>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23" id="23"/>
            <p:cNvSpPr/>
            <p:nvPr/>
          </p:nvSpPr>
          <p:spPr>
            <a:xfrm flipH="false" flipV="false" rot="0">
              <a:off x="63500" y="63500"/>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24" id="24"/>
          <p:cNvGrpSpPr>
            <a:grpSpLocks noChangeAspect="true"/>
          </p:cNvGrpSpPr>
          <p:nvPr/>
        </p:nvGrpSpPr>
        <p:grpSpPr>
          <a:xfrm rot="0">
            <a:off x="1072585" y="4120343"/>
            <a:ext cx="7355634" cy="324713"/>
            <a:chOff x="0" y="0"/>
            <a:chExt cx="7192175" cy="317500"/>
          </a:xfrm>
        </p:grpSpPr>
        <p:sp>
          <p:nvSpPr>
            <p:cNvPr name="Freeform 25" id="25"/>
            <p:cNvSpPr/>
            <p:nvPr/>
          </p:nvSpPr>
          <p:spPr>
            <a:xfrm flipH="false" flipV="false" rot="0">
              <a:off x="63500" y="192024"/>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26" id="26"/>
            <p:cNvSpPr/>
            <p:nvPr/>
          </p:nvSpPr>
          <p:spPr>
            <a:xfrm flipH="false" flipV="false" rot="0">
              <a:off x="125349" y="6350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463" y="38100"/>
                    <a:pt x="19050" y="38100"/>
                  </a:cubicBezTo>
                  <a:cubicBezTo>
                    <a:pt x="16637" y="38100"/>
                    <a:pt x="14097" y="37592"/>
                    <a:pt x="11811" y="36703"/>
                  </a:cubicBezTo>
                  <a:cubicBezTo>
                    <a:pt x="9525" y="35814"/>
                    <a:pt x="7366" y="34417"/>
                    <a:pt x="5588" y="32512"/>
                  </a:cubicBezTo>
                  <a:cubicBezTo>
                    <a:pt x="3810" y="30607"/>
                    <a:pt x="2413" y="28702"/>
                    <a:pt x="1397" y="26289"/>
                  </a:cubicBezTo>
                  <a:cubicBezTo>
                    <a:pt x="381" y="23876"/>
                    <a:pt x="0" y="21463"/>
                    <a:pt x="0" y="19050"/>
                  </a:cubicBezTo>
                  <a:cubicBezTo>
                    <a:pt x="0" y="16637"/>
                    <a:pt x="508" y="14097"/>
                    <a:pt x="1397" y="11811"/>
                  </a:cubicBezTo>
                  <a:cubicBezTo>
                    <a:pt x="2286" y="9525"/>
                    <a:pt x="3683" y="7366"/>
                    <a:pt x="5588" y="5588"/>
                  </a:cubicBezTo>
                  <a:cubicBezTo>
                    <a:pt x="7493" y="3810"/>
                    <a:pt x="9398" y="2413"/>
                    <a:pt x="11811" y="1397"/>
                  </a:cubicBezTo>
                  <a:cubicBezTo>
                    <a:pt x="14224" y="381"/>
                    <a:pt x="16637" y="0"/>
                    <a:pt x="19050" y="0"/>
                  </a:cubicBezTo>
                  <a:cubicBezTo>
                    <a:pt x="21463" y="0"/>
                    <a:pt x="24003" y="508"/>
                    <a:pt x="26289" y="1397"/>
                  </a:cubicBezTo>
                  <a:cubicBezTo>
                    <a:pt x="28575" y="2286"/>
                    <a:pt x="30734" y="3683"/>
                    <a:pt x="32512" y="5588"/>
                  </a:cubicBezTo>
                  <a:cubicBezTo>
                    <a:pt x="34290" y="7493"/>
                    <a:pt x="35687" y="9398"/>
                    <a:pt x="36703" y="11811"/>
                  </a:cubicBezTo>
                  <a:cubicBezTo>
                    <a:pt x="37719" y="14224"/>
                    <a:pt x="38100" y="16637"/>
                    <a:pt x="38100" y="19050"/>
                  </a:cubicBezTo>
                  <a:close/>
                </a:path>
              </a:pathLst>
            </a:custGeom>
            <a:solidFill>
              <a:srgbClr val="000000"/>
            </a:solidFill>
          </p:spPr>
        </p:sp>
        <p:sp>
          <p:nvSpPr>
            <p:cNvPr name="Freeform 27" id="27"/>
            <p:cNvSpPr/>
            <p:nvPr/>
          </p:nvSpPr>
          <p:spPr>
            <a:xfrm flipH="false" flipV="false" rot="0">
              <a:off x="277749" y="21590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463" y="38100"/>
                    <a:pt x="19050" y="38100"/>
                  </a:cubicBezTo>
                  <a:cubicBezTo>
                    <a:pt x="16637" y="38100"/>
                    <a:pt x="14097" y="37592"/>
                    <a:pt x="11811" y="36703"/>
                  </a:cubicBezTo>
                  <a:cubicBezTo>
                    <a:pt x="9525" y="35814"/>
                    <a:pt x="7366" y="34417"/>
                    <a:pt x="5588" y="32512"/>
                  </a:cubicBezTo>
                  <a:cubicBezTo>
                    <a:pt x="3810" y="30607"/>
                    <a:pt x="2413" y="28702"/>
                    <a:pt x="1397" y="26289"/>
                  </a:cubicBezTo>
                  <a:cubicBezTo>
                    <a:pt x="381" y="23876"/>
                    <a:pt x="0" y="21463"/>
                    <a:pt x="0" y="19050"/>
                  </a:cubicBezTo>
                  <a:cubicBezTo>
                    <a:pt x="0" y="16637"/>
                    <a:pt x="508" y="14097"/>
                    <a:pt x="1397" y="11811"/>
                  </a:cubicBezTo>
                  <a:cubicBezTo>
                    <a:pt x="2286" y="9525"/>
                    <a:pt x="3683" y="7366"/>
                    <a:pt x="5588" y="5588"/>
                  </a:cubicBezTo>
                  <a:cubicBezTo>
                    <a:pt x="7493" y="3810"/>
                    <a:pt x="9398" y="2413"/>
                    <a:pt x="11811" y="1397"/>
                  </a:cubicBezTo>
                  <a:cubicBezTo>
                    <a:pt x="14224" y="381"/>
                    <a:pt x="16637" y="0"/>
                    <a:pt x="19050" y="0"/>
                  </a:cubicBezTo>
                  <a:cubicBezTo>
                    <a:pt x="21463" y="0"/>
                    <a:pt x="24003" y="508"/>
                    <a:pt x="26289" y="1397"/>
                  </a:cubicBezTo>
                  <a:cubicBezTo>
                    <a:pt x="28575" y="2286"/>
                    <a:pt x="30734" y="3683"/>
                    <a:pt x="32512" y="5588"/>
                  </a:cubicBezTo>
                  <a:cubicBezTo>
                    <a:pt x="34290" y="7493"/>
                    <a:pt x="35687" y="9398"/>
                    <a:pt x="36703" y="11811"/>
                  </a:cubicBezTo>
                  <a:cubicBezTo>
                    <a:pt x="37719" y="14224"/>
                    <a:pt x="38100" y="16637"/>
                    <a:pt x="38100" y="19050"/>
                  </a:cubicBezTo>
                  <a:close/>
                </a:path>
              </a:pathLst>
            </a:custGeom>
            <a:solidFill>
              <a:srgbClr val="000000"/>
            </a:solidFill>
          </p:spPr>
        </p:sp>
        <p:sp>
          <p:nvSpPr>
            <p:cNvPr name="Freeform 28" id="28"/>
            <p:cNvSpPr/>
            <p:nvPr/>
          </p:nvSpPr>
          <p:spPr>
            <a:xfrm flipH="false" flipV="false" rot="0">
              <a:off x="63500" y="192024"/>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29" id="29"/>
          <p:cNvGrpSpPr>
            <a:grpSpLocks noChangeAspect="true"/>
          </p:cNvGrpSpPr>
          <p:nvPr/>
        </p:nvGrpSpPr>
        <p:grpSpPr>
          <a:xfrm rot="0">
            <a:off x="5778401" y="2367988"/>
            <a:ext cx="38966" cy="38966"/>
            <a:chOff x="0" y="0"/>
            <a:chExt cx="38100" cy="38100"/>
          </a:xfrm>
        </p:grpSpPr>
        <p:sp>
          <p:nvSpPr>
            <p:cNvPr name="Freeform 30" id="30"/>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31" id="31"/>
          <p:cNvGrpSpPr>
            <a:grpSpLocks noChangeAspect="true"/>
          </p:cNvGrpSpPr>
          <p:nvPr/>
        </p:nvGrpSpPr>
        <p:grpSpPr>
          <a:xfrm rot="0">
            <a:off x="5778401" y="2572559"/>
            <a:ext cx="38966" cy="38966"/>
            <a:chOff x="0" y="0"/>
            <a:chExt cx="38100" cy="38100"/>
          </a:xfrm>
        </p:grpSpPr>
        <p:sp>
          <p:nvSpPr>
            <p:cNvPr name="Freeform 32" id="32"/>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33" id="33"/>
          <p:cNvGrpSpPr>
            <a:grpSpLocks noChangeAspect="true"/>
          </p:cNvGrpSpPr>
          <p:nvPr/>
        </p:nvGrpSpPr>
        <p:grpSpPr>
          <a:xfrm rot="0">
            <a:off x="5778401" y="2777130"/>
            <a:ext cx="38966" cy="38966"/>
            <a:chOff x="0" y="0"/>
            <a:chExt cx="38100" cy="38100"/>
          </a:xfrm>
        </p:grpSpPr>
        <p:sp>
          <p:nvSpPr>
            <p:cNvPr name="Freeform 34" id="34"/>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35" id="35"/>
          <p:cNvGrpSpPr>
            <a:grpSpLocks noChangeAspect="true"/>
          </p:cNvGrpSpPr>
          <p:nvPr/>
        </p:nvGrpSpPr>
        <p:grpSpPr>
          <a:xfrm rot="0">
            <a:off x="1028700" y="2897281"/>
            <a:ext cx="7355634" cy="695532"/>
            <a:chOff x="0" y="0"/>
            <a:chExt cx="7192175" cy="680072"/>
          </a:xfrm>
        </p:grpSpPr>
        <p:sp>
          <p:nvSpPr>
            <p:cNvPr name="Freeform 36" id="36"/>
            <p:cNvSpPr/>
            <p:nvPr/>
          </p:nvSpPr>
          <p:spPr>
            <a:xfrm flipH="false" flipV="false" rot="0">
              <a:off x="191516" y="6350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463" y="38100"/>
                    <a:pt x="19050" y="38100"/>
                  </a:cubicBezTo>
                  <a:cubicBezTo>
                    <a:pt x="16637" y="38100"/>
                    <a:pt x="14097" y="37592"/>
                    <a:pt x="11811" y="36703"/>
                  </a:cubicBezTo>
                  <a:cubicBezTo>
                    <a:pt x="9525" y="35814"/>
                    <a:pt x="7366" y="34417"/>
                    <a:pt x="5588" y="32512"/>
                  </a:cubicBezTo>
                  <a:cubicBezTo>
                    <a:pt x="3810" y="30607"/>
                    <a:pt x="2413" y="28702"/>
                    <a:pt x="1397" y="26289"/>
                  </a:cubicBezTo>
                  <a:cubicBezTo>
                    <a:pt x="381" y="23876"/>
                    <a:pt x="0" y="21463"/>
                    <a:pt x="0" y="19050"/>
                  </a:cubicBezTo>
                  <a:cubicBezTo>
                    <a:pt x="0" y="16637"/>
                    <a:pt x="508" y="14097"/>
                    <a:pt x="1397" y="11811"/>
                  </a:cubicBezTo>
                  <a:cubicBezTo>
                    <a:pt x="2286" y="9525"/>
                    <a:pt x="3683" y="7366"/>
                    <a:pt x="5588" y="5588"/>
                  </a:cubicBezTo>
                  <a:cubicBezTo>
                    <a:pt x="7493" y="3810"/>
                    <a:pt x="9398" y="2413"/>
                    <a:pt x="11811" y="1397"/>
                  </a:cubicBezTo>
                  <a:cubicBezTo>
                    <a:pt x="14224" y="381"/>
                    <a:pt x="16637" y="0"/>
                    <a:pt x="19050" y="0"/>
                  </a:cubicBezTo>
                  <a:cubicBezTo>
                    <a:pt x="21463" y="0"/>
                    <a:pt x="24003" y="508"/>
                    <a:pt x="26289" y="1397"/>
                  </a:cubicBezTo>
                  <a:cubicBezTo>
                    <a:pt x="28575" y="2286"/>
                    <a:pt x="30734" y="3683"/>
                    <a:pt x="32512" y="5588"/>
                  </a:cubicBezTo>
                  <a:cubicBezTo>
                    <a:pt x="34290" y="7493"/>
                    <a:pt x="35687" y="9398"/>
                    <a:pt x="36703" y="11811"/>
                  </a:cubicBezTo>
                  <a:cubicBezTo>
                    <a:pt x="37719" y="14224"/>
                    <a:pt x="38100" y="16637"/>
                    <a:pt x="38100" y="19050"/>
                  </a:cubicBezTo>
                  <a:close/>
                </a:path>
              </a:pathLst>
            </a:custGeom>
            <a:solidFill>
              <a:srgbClr val="000000"/>
            </a:solidFill>
          </p:spPr>
        </p:sp>
        <p:sp>
          <p:nvSpPr>
            <p:cNvPr name="Freeform 37" id="37"/>
            <p:cNvSpPr/>
            <p:nvPr/>
          </p:nvSpPr>
          <p:spPr>
            <a:xfrm flipH="false" flipV="false" rot="0">
              <a:off x="2350770" y="76454"/>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463" y="38100"/>
                    <a:pt x="19050" y="38100"/>
                  </a:cubicBezTo>
                  <a:cubicBezTo>
                    <a:pt x="16637" y="38100"/>
                    <a:pt x="14097" y="37592"/>
                    <a:pt x="11811" y="36703"/>
                  </a:cubicBezTo>
                  <a:cubicBezTo>
                    <a:pt x="9525" y="35814"/>
                    <a:pt x="7366" y="34417"/>
                    <a:pt x="5588" y="32512"/>
                  </a:cubicBezTo>
                  <a:cubicBezTo>
                    <a:pt x="3810" y="30607"/>
                    <a:pt x="2413" y="28702"/>
                    <a:pt x="1397" y="26289"/>
                  </a:cubicBezTo>
                  <a:cubicBezTo>
                    <a:pt x="381" y="23876"/>
                    <a:pt x="0" y="21463"/>
                    <a:pt x="0" y="19050"/>
                  </a:cubicBezTo>
                  <a:cubicBezTo>
                    <a:pt x="0" y="16637"/>
                    <a:pt x="508" y="14097"/>
                    <a:pt x="1397" y="11811"/>
                  </a:cubicBezTo>
                  <a:cubicBezTo>
                    <a:pt x="2286" y="9525"/>
                    <a:pt x="3683" y="7366"/>
                    <a:pt x="5588" y="5588"/>
                  </a:cubicBezTo>
                  <a:cubicBezTo>
                    <a:pt x="7493" y="3810"/>
                    <a:pt x="9398" y="2413"/>
                    <a:pt x="11811" y="1397"/>
                  </a:cubicBezTo>
                  <a:cubicBezTo>
                    <a:pt x="14224" y="381"/>
                    <a:pt x="16637" y="0"/>
                    <a:pt x="19050" y="0"/>
                  </a:cubicBezTo>
                  <a:cubicBezTo>
                    <a:pt x="21463" y="0"/>
                    <a:pt x="24003" y="508"/>
                    <a:pt x="26289" y="1397"/>
                  </a:cubicBezTo>
                  <a:cubicBezTo>
                    <a:pt x="28575" y="2286"/>
                    <a:pt x="30734" y="3683"/>
                    <a:pt x="32512" y="5588"/>
                  </a:cubicBezTo>
                  <a:cubicBezTo>
                    <a:pt x="34290" y="7493"/>
                    <a:pt x="35687" y="9398"/>
                    <a:pt x="36703" y="11811"/>
                  </a:cubicBezTo>
                  <a:cubicBezTo>
                    <a:pt x="37719" y="14224"/>
                    <a:pt x="38100" y="16637"/>
                    <a:pt x="38100" y="19050"/>
                  </a:cubicBezTo>
                  <a:close/>
                </a:path>
              </a:pathLst>
            </a:custGeom>
            <a:solidFill>
              <a:srgbClr val="000000"/>
            </a:solidFill>
          </p:spPr>
        </p:sp>
        <p:sp>
          <p:nvSpPr>
            <p:cNvPr name="Freeform 38" id="38"/>
            <p:cNvSpPr/>
            <p:nvPr/>
          </p:nvSpPr>
          <p:spPr>
            <a:xfrm flipH="false" flipV="false" rot="0">
              <a:off x="4644137" y="82550"/>
              <a:ext cx="38099" cy="38100"/>
            </a:xfrm>
            <a:custGeom>
              <a:avLst/>
              <a:gdLst/>
              <a:ahLst/>
              <a:cxnLst/>
              <a:rect r="r" b="b" t="t" l="l"/>
              <a:pathLst>
                <a:path h="38100" w="38099">
                  <a:moveTo>
                    <a:pt x="38099" y="19050"/>
                  </a:moveTo>
                  <a:cubicBezTo>
                    <a:pt x="38099" y="21590"/>
                    <a:pt x="37591" y="24003"/>
                    <a:pt x="36702" y="26289"/>
                  </a:cubicBezTo>
                  <a:cubicBezTo>
                    <a:pt x="35813" y="28575"/>
                    <a:pt x="34416" y="30734"/>
                    <a:pt x="32511" y="32512"/>
                  </a:cubicBezTo>
                  <a:cubicBezTo>
                    <a:pt x="30606" y="34290"/>
                    <a:pt x="28701" y="35687"/>
                    <a:pt x="26288" y="36703"/>
                  </a:cubicBezTo>
                  <a:cubicBezTo>
                    <a:pt x="23875" y="37719"/>
                    <a:pt x="21462" y="38100"/>
                    <a:pt x="19049" y="38100"/>
                  </a:cubicBezTo>
                  <a:cubicBezTo>
                    <a:pt x="16636" y="38100"/>
                    <a:pt x="14096" y="37592"/>
                    <a:pt x="11810" y="36703"/>
                  </a:cubicBezTo>
                  <a:cubicBezTo>
                    <a:pt x="9524" y="35814"/>
                    <a:pt x="7365" y="34417"/>
                    <a:pt x="5587" y="32512"/>
                  </a:cubicBezTo>
                  <a:cubicBezTo>
                    <a:pt x="3810" y="30607"/>
                    <a:pt x="2412" y="28702"/>
                    <a:pt x="1396" y="26289"/>
                  </a:cubicBezTo>
                  <a:cubicBezTo>
                    <a:pt x="381" y="23876"/>
                    <a:pt x="0" y="21463"/>
                    <a:pt x="0" y="19050"/>
                  </a:cubicBezTo>
                  <a:cubicBezTo>
                    <a:pt x="0" y="16637"/>
                    <a:pt x="508" y="14097"/>
                    <a:pt x="1396" y="11811"/>
                  </a:cubicBezTo>
                  <a:cubicBezTo>
                    <a:pt x="2285" y="9525"/>
                    <a:pt x="3682" y="7366"/>
                    <a:pt x="5587" y="5588"/>
                  </a:cubicBezTo>
                  <a:cubicBezTo>
                    <a:pt x="7492" y="3810"/>
                    <a:pt x="9397" y="2413"/>
                    <a:pt x="11810" y="1397"/>
                  </a:cubicBezTo>
                  <a:cubicBezTo>
                    <a:pt x="14223" y="381"/>
                    <a:pt x="16636" y="0"/>
                    <a:pt x="19049" y="0"/>
                  </a:cubicBezTo>
                  <a:cubicBezTo>
                    <a:pt x="21462" y="0"/>
                    <a:pt x="24002" y="508"/>
                    <a:pt x="26288" y="1397"/>
                  </a:cubicBezTo>
                  <a:cubicBezTo>
                    <a:pt x="28574" y="2286"/>
                    <a:pt x="30733" y="3683"/>
                    <a:pt x="32511" y="5588"/>
                  </a:cubicBezTo>
                  <a:cubicBezTo>
                    <a:pt x="34289" y="7493"/>
                    <a:pt x="35686" y="9398"/>
                    <a:pt x="36702" y="11811"/>
                  </a:cubicBezTo>
                  <a:cubicBezTo>
                    <a:pt x="37718" y="14224"/>
                    <a:pt x="38099" y="16637"/>
                    <a:pt x="38099" y="19050"/>
                  </a:cubicBezTo>
                  <a:close/>
                </a:path>
              </a:pathLst>
            </a:custGeom>
            <a:solidFill>
              <a:srgbClr val="000000"/>
            </a:solidFill>
          </p:spPr>
        </p:sp>
        <p:sp>
          <p:nvSpPr>
            <p:cNvPr name="Freeform 39" id="39"/>
            <p:cNvSpPr/>
            <p:nvPr/>
          </p:nvSpPr>
          <p:spPr>
            <a:xfrm flipH="false" flipV="false" rot="0">
              <a:off x="63500" y="185928"/>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40" id="40"/>
            <p:cNvSpPr/>
            <p:nvPr/>
          </p:nvSpPr>
          <p:spPr>
            <a:xfrm flipH="false" flipV="false" rot="0">
              <a:off x="168275" y="578485"/>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463" y="38100"/>
                    <a:pt x="19050" y="38100"/>
                  </a:cubicBezTo>
                  <a:cubicBezTo>
                    <a:pt x="16637" y="38100"/>
                    <a:pt x="14097" y="37592"/>
                    <a:pt x="11811" y="36703"/>
                  </a:cubicBezTo>
                  <a:cubicBezTo>
                    <a:pt x="9525" y="35814"/>
                    <a:pt x="7366" y="34417"/>
                    <a:pt x="5588" y="32512"/>
                  </a:cubicBezTo>
                  <a:cubicBezTo>
                    <a:pt x="3810" y="30607"/>
                    <a:pt x="2413" y="28702"/>
                    <a:pt x="1397" y="26289"/>
                  </a:cubicBezTo>
                  <a:cubicBezTo>
                    <a:pt x="381" y="23876"/>
                    <a:pt x="0" y="21463"/>
                    <a:pt x="0" y="19050"/>
                  </a:cubicBezTo>
                  <a:cubicBezTo>
                    <a:pt x="0" y="16637"/>
                    <a:pt x="508" y="14097"/>
                    <a:pt x="1397" y="11811"/>
                  </a:cubicBezTo>
                  <a:cubicBezTo>
                    <a:pt x="2286" y="9525"/>
                    <a:pt x="3683" y="7366"/>
                    <a:pt x="5588" y="5588"/>
                  </a:cubicBezTo>
                  <a:cubicBezTo>
                    <a:pt x="7493" y="3810"/>
                    <a:pt x="9398" y="2413"/>
                    <a:pt x="11811" y="1397"/>
                  </a:cubicBezTo>
                  <a:cubicBezTo>
                    <a:pt x="14224" y="381"/>
                    <a:pt x="16637" y="0"/>
                    <a:pt x="19050" y="0"/>
                  </a:cubicBezTo>
                  <a:cubicBezTo>
                    <a:pt x="21463" y="0"/>
                    <a:pt x="24003" y="508"/>
                    <a:pt x="26289" y="1397"/>
                  </a:cubicBezTo>
                  <a:cubicBezTo>
                    <a:pt x="28575" y="2286"/>
                    <a:pt x="30734" y="3683"/>
                    <a:pt x="32512" y="5588"/>
                  </a:cubicBezTo>
                  <a:cubicBezTo>
                    <a:pt x="34290" y="7493"/>
                    <a:pt x="35687" y="9398"/>
                    <a:pt x="36703" y="11811"/>
                  </a:cubicBezTo>
                  <a:cubicBezTo>
                    <a:pt x="37719" y="14224"/>
                    <a:pt x="38100" y="16637"/>
                    <a:pt x="38100" y="19050"/>
                  </a:cubicBezTo>
                  <a:close/>
                </a:path>
              </a:pathLst>
            </a:custGeom>
            <a:solidFill>
              <a:srgbClr val="000000"/>
            </a:solidFill>
          </p:spPr>
        </p:sp>
        <p:sp>
          <p:nvSpPr>
            <p:cNvPr name="Freeform 41" id="41"/>
            <p:cNvSpPr/>
            <p:nvPr/>
          </p:nvSpPr>
          <p:spPr>
            <a:xfrm flipH="false" flipV="false" rot="0">
              <a:off x="63500" y="185928"/>
              <a:ext cx="7065137" cy="274320"/>
            </a:xfrm>
            <a:custGeom>
              <a:avLst/>
              <a:gdLst/>
              <a:ahLst/>
              <a:cxnLst/>
              <a:rect r="r" b="b" t="t" l="l"/>
              <a:pathLst>
                <a:path h="274320" w="7065137">
                  <a:moveTo>
                    <a:pt x="0" y="274320"/>
                  </a:moveTo>
                  <a:lnTo>
                    <a:pt x="7065137" y="274320"/>
                  </a:lnTo>
                  <a:lnTo>
                    <a:pt x="7065137" y="0"/>
                  </a:lnTo>
                  <a:lnTo>
                    <a:pt x="0" y="0"/>
                  </a:lnTo>
                  <a:close/>
                </a:path>
              </a:pathLst>
            </a:custGeom>
            <a:solidFill>
              <a:srgbClr val="000000">
                <a:alpha val="0"/>
              </a:srgbClr>
            </a:solidFill>
          </p:spPr>
        </p:sp>
      </p:grpSp>
      <p:sp>
        <p:nvSpPr>
          <p:cNvPr name="TextBox 42" id="42"/>
          <p:cNvSpPr txBox="true"/>
          <p:nvPr/>
        </p:nvSpPr>
        <p:spPr>
          <a:xfrm rot="0">
            <a:off x="1366905" y="2248359"/>
            <a:ext cx="1868016" cy="205285"/>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Cloud platform management</a:t>
            </a:r>
          </a:p>
        </p:txBody>
      </p:sp>
      <p:sp>
        <p:nvSpPr>
          <p:cNvPr name="TextBox 43" id="43"/>
          <p:cNvSpPr txBox="true"/>
          <p:nvPr/>
        </p:nvSpPr>
        <p:spPr>
          <a:xfrm rot="0">
            <a:off x="1366905" y="2452930"/>
            <a:ext cx="849993" cy="205285"/>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(Azure, AWS)</a:t>
            </a:r>
          </a:p>
        </p:txBody>
      </p:sp>
      <p:sp>
        <p:nvSpPr>
          <p:cNvPr name="TextBox 44" id="44"/>
          <p:cNvSpPr txBox="true"/>
          <p:nvPr/>
        </p:nvSpPr>
        <p:spPr>
          <a:xfrm rot="0">
            <a:off x="1366905" y="2862072"/>
            <a:ext cx="1405880" cy="205285"/>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Firewall management</a:t>
            </a:r>
          </a:p>
        </p:txBody>
      </p:sp>
      <p:sp>
        <p:nvSpPr>
          <p:cNvPr name="TextBox 45" id="45"/>
          <p:cNvSpPr txBox="true"/>
          <p:nvPr/>
        </p:nvSpPr>
        <p:spPr>
          <a:xfrm rot="0">
            <a:off x="3575220" y="2261607"/>
            <a:ext cx="1785671" cy="818998"/>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IAM Cloud security controls and best practices Network security tools </a:t>
            </a:r>
          </a:p>
        </p:txBody>
      </p:sp>
      <p:sp>
        <p:nvSpPr>
          <p:cNvPr name="TextBox 46" id="46"/>
          <p:cNvSpPr txBox="true"/>
          <p:nvPr/>
        </p:nvSpPr>
        <p:spPr>
          <a:xfrm rot="0">
            <a:off x="1343116" y="3398280"/>
            <a:ext cx="3819682" cy="892140"/>
          </a:xfrm>
          <a:prstGeom prst="rect">
            <a:avLst/>
          </a:prstGeom>
        </p:spPr>
        <p:txBody>
          <a:bodyPr anchor="t" rtlCol="false" tIns="0" lIns="0" bIns="0" rIns="0">
            <a:spAutoFit/>
          </a:bodyPr>
          <a:lstStyle/>
          <a:p>
            <a:pPr algn="l">
              <a:lnSpc>
                <a:spcPts val="1512"/>
              </a:lnSpc>
            </a:pPr>
            <a:r>
              <a:rPr lang="en-US" sz="1155">
                <a:solidFill>
                  <a:srgbClr val="000000"/>
                </a:solidFill>
                <a:latin typeface="Proxima Nova"/>
                <a:ea typeface="Proxima Nova"/>
                <a:cs typeface="Proxima Nova"/>
                <a:sym typeface="Proxima Nova"/>
              </a:rPr>
              <a:t>CompTIA: Security+ AWS: Certified Cloud Practioner</a:t>
            </a:r>
          </a:p>
          <a:p>
            <a:pPr algn="l">
              <a:lnSpc>
                <a:spcPts val="907"/>
              </a:lnSpc>
            </a:pPr>
            <a:r>
              <a:rPr lang="en-US" sz="1155">
                <a:solidFill>
                  <a:srgbClr val="000000"/>
                </a:solidFill>
                <a:latin typeface="Proxima Nova"/>
                <a:ea typeface="Proxima Nova"/>
                <a:cs typeface="Proxima Nova"/>
                <a:sym typeface="Proxima Nova"/>
              </a:rPr>
              <a:t>Certificate Level 1: Information Systems Cybersecurity </a:t>
            </a:r>
          </a:p>
          <a:p>
            <a:pPr algn="l">
              <a:lnSpc>
                <a:spcPts val="1852"/>
              </a:lnSpc>
            </a:pPr>
            <a:r>
              <a:rPr lang="en-US" sz="1155">
                <a:solidFill>
                  <a:srgbClr val="000000"/>
                </a:solidFill>
                <a:latin typeface="Proxima Nova"/>
                <a:ea typeface="Proxima Nova"/>
                <a:cs typeface="Proxima Nova"/>
                <a:sym typeface="Proxima Nova"/>
              </a:rPr>
              <a:t>CCNA: Switching, Routing, and Wireless Essentials</a:t>
            </a:r>
          </a:p>
          <a:p>
            <a:pPr algn="l">
              <a:lnSpc>
                <a:spcPts val="907"/>
              </a:lnSpc>
            </a:pPr>
            <a:r>
              <a:rPr lang="en-US" sz="1155">
                <a:solidFill>
                  <a:srgbClr val="000000"/>
                </a:solidFill>
                <a:latin typeface="Proxima Nova"/>
                <a:ea typeface="Proxima Nova"/>
                <a:cs typeface="Proxima Nova"/>
                <a:sym typeface="Proxima Nova"/>
              </a:rPr>
              <a:t>Certificate Level 1: Cybersecurity Infrastructure Technician </a:t>
            </a:r>
          </a:p>
        </p:txBody>
      </p:sp>
      <p:sp>
        <p:nvSpPr>
          <p:cNvPr name="TextBox 47" id="47"/>
          <p:cNvSpPr txBox="true"/>
          <p:nvPr/>
        </p:nvSpPr>
        <p:spPr>
          <a:xfrm rot="0">
            <a:off x="1506403" y="4345782"/>
            <a:ext cx="3812103" cy="155521"/>
          </a:xfrm>
          <a:prstGeom prst="rect">
            <a:avLst/>
          </a:prstGeom>
        </p:spPr>
        <p:txBody>
          <a:bodyPr anchor="t" rtlCol="false" tIns="0" lIns="0" bIns="0" rIns="0">
            <a:spAutoFit/>
          </a:bodyPr>
          <a:lstStyle/>
          <a:p>
            <a:pPr algn="l">
              <a:lnSpc>
                <a:spcPts val="577"/>
              </a:lnSpc>
            </a:pPr>
            <a:r>
              <a:rPr lang="en-US" b="true" sz="1155">
                <a:solidFill>
                  <a:srgbClr val="000000"/>
                </a:solidFill>
                <a:latin typeface="Proxima Nova Bold"/>
                <a:ea typeface="Proxima Nova Bold"/>
                <a:cs typeface="Proxima Nova Bold"/>
                <a:sym typeface="Proxima Nova Bold"/>
              </a:rPr>
              <a:t> </a:t>
            </a:r>
            <a:r>
              <a:rPr lang="en-US" sz="1155">
                <a:solidFill>
                  <a:srgbClr val="000000"/>
                </a:solidFill>
                <a:latin typeface="Proxima Nova"/>
                <a:ea typeface="Proxima Nova"/>
                <a:cs typeface="Proxima Nova"/>
                <a:sym typeface="Proxima Nova"/>
              </a:rPr>
              <a:t>ertificate Level 1: Cybersecurity Infrastructure Technician </a:t>
            </a:r>
          </a:p>
        </p:txBody>
      </p:sp>
      <p:sp>
        <p:nvSpPr>
          <p:cNvPr name="TextBox 48" id="48"/>
          <p:cNvSpPr txBox="true"/>
          <p:nvPr/>
        </p:nvSpPr>
        <p:spPr>
          <a:xfrm rot="0">
            <a:off x="1137532" y="4401081"/>
            <a:ext cx="1074875" cy="255997"/>
          </a:xfrm>
          <a:prstGeom prst="rect">
            <a:avLst/>
          </a:prstGeom>
        </p:spPr>
        <p:txBody>
          <a:bodyPr anchor="t" rtlCol="false" tIns="0" lIns="0" bIns="0" rIns="0">
            <a:spAutoFit/>
          </a:bodyPr>
          <a:lstStyle/>
          <a:p>
            <a:pPr algn="l">
              <a:lnSpc>
                <a:spcPts val="1802"/>
              </a:lnSpc>
            </a:pPr>
            <a:r>
              <a:rPr lang="en-US" b="true" sz="1262">
                <a:solidFill>
                  <a:srgbClr val="737373"/>
                </a:solidFill>
                <a:latin typeface="Proxima Nova Bold"/>
                <a:ea typeface="Proxima Nova Bold"/>
                <a:cs typeface="Proxima Nova Bold"/>
                <a:sym typeface="Proxima Nova Bold"/>
              </a:rPr>
              <a:t>ED</a:t>
            </a:r>
            <a:r>
              <a:rPr lang="en-US" b="true" sz="1262">
                <a:solidFill>
                  <a:srgbClr val="000000"/>
                </a:solidFill>
                <a:latin typeface="Proxima Nova Bold"/>
                <a:ea typeface="Proxima Nova Bold"/>
                <a:cs typeface="Proxima Nova Bold"/>
                <a:sym typeface="Proxima Nova Bold"/>
              </a:rPr>
              <a:t> </a:t>
            </a:r>
            <a:r>
              <a:rPr lang="en-US" b="true" sz="1262">
                <a:solidFill>
                  <a:srgbClr val="737373"/>
                </a:solidFill>
                <a:latin typeface="Proxima Nova Bold"/>
                <a:ea typeface="Proxima Nova Bold"/>
                <a:cs typeface="Proxima Nova Bold"/>
                <a:sym typeface="Proxima Nova Bold"/>
              </a:rPr>
              <a:t>U</a:t>
            </a:r>
            <a:r>
              <a:rPr lang="en-US" b="true" sz="1262">
                <a:solidFill>
                  <a:srgbClr val="000000"/>
                </a:solidFill>
                <a:latin typeface="Proxima Nova Bold"/>
                <a:ea typeface="Proxima Nova Bold"/>
                <a:cs typeface="Proxima Nova Bold"/>
                <a:sym typeface="Proxima Nova Bold"/>
              </a:rPr>
              <a:t> </a:t>
            </a:r>
            <a:r>
              <a:rPr lang="en-US" b="true" sz="1262">
                <a:solidFill>
                  <a:srgbClr val="737373"/>
                </a:solidFill>
                <a:latin typeface="Proxima Nova Bold"/>
                <a:ea typeface="Proxima Nova Bold"/>
                <a:cs typeface="Proxima Nova Bold"/>
                <a:sym typeface="Proxima Nova Bold"/>
              </a:rPr>
              <a:t>C</a:t>
            </a:r>
            <a:r>
              <a:rPr lang="en-US" b="true" sz="1262">
                <a:solidFill>
                  <a:srgbClr val="000000"/>
                </a:solidFill>
                <a:latin typeface="Proxima Nova Bold"/>
                <a:ea typeface="Proxima Nova Bold"/>
                <a:cs typeface="Proxima Nova Bold"/>
                <a:sym typeface="Proxima Nova Bold"/>
              </a:rPr>
              <a:t> </a:t>
            </a:r>
            <a:r>
              <a:rPr lang="en-US" b="true" sz="1262">
                <a:solidFill>
                  <a:srgbClr val="737373"/>
                </a:solidFill>
                <a:latin typeface="Proxima Nova Bold"/>
                <a:ea typeface="Proxima Nova Bold"/>
                <a:cs typeface="Proxima Nova Bold"/>
                <a:sym typeface="Proxima Nova Bold"/>
              </a:rPr>
              <a:t>A</a:t>
            </a:r>
            <a:r>
              <a:rPr lang="en-US" b="true" sz="1262">
                <a:solidFill>
                  <a:srgbClr val="000000"/>
                </a:solidFill>
                <a:latin typeface="Proxima Nova Bold"/>
                <a:ea typeface="Proxima Nova Bold"/>
                <a:cs typeface="Proxima Nova Bold"/>
                <a:sym typeface="Proxima Nova Bold"/>
              </a:rPr>
              <a:t> </a:t>
            </a:r>
            <a:r>
              <a:rPr lang="en-US" b="true" sz="1262">
                <a:solidFill>
                  <a:srgbClr val="737373"/>
                </a:solidFill>
                <a:latin typeface="Proxima Nova Bold"/>
                <a:ea typeface="Proxima Nova Bold"/>
                <a:cs typeface="Proxima Nova Bold"/>
                <a:sym typeface="Proxima Nova Bold"/>
              </a:rPr>
              <a:t>TION</a:t>
            </a:r>
          </a:p>
        </p:txBody>
      </p:sp>
      <p:sp>
        <p:nvSpPr>
          <p:cNvPr name="TextBox 49" id="49"/>
          <p:cNvSpPr txBox="true"/>
          <p:nvPr/>
        </p:nvSpPr>
        <p:spPr>
          <a:xfrm rot="0">
            <a:off x="1093637" y="4657845"/>
            <a:ext cx="5298010" cy="205285"/>
          </a:xfrm>
          <a:prstGeom prst="rect">
            <a:avLst/>
          </a:prstGeom>
        </p:spPr>
        <p:txBody>
          <a:bodyPr anchor="t" rtlCol="false" tIns="0" lIns="0" bIns="0" rIns="0">
            <a:spAutoFit/>
          </a:bodyPr>
          <a:lstStyle/>
          <a:p>
            <a:pPr algn="l">
              <a:lnSpc>
                <a:spcPts val="1649"/>
              </a:lnSpc>
            </a:pPr>
            <a:r>
              <a:rPr lang="en-US" sz="1155">
                <a:solidFill>
                  <a:srgbClr val="000000"/>
                </a:solidFill>
                <a:latin typeface="Proxima Nova"/>
                <a:ea typeface="Proxima Nova"/>
                <a:cs typeface="Proxima Nova"/>
                <a:sym typeface="Proxima Nova"/>
              </a:rPr>
              <a:t>Bachelor of Applied Technology in Information Systems Cybersecurity, Fall 2024</a:t>
            </a:r>
          </a:p>
        </p:txBody>
      </p:sp>
      <p:sp>
        <p:nvSpPr>
          <p:cNvPr name="TextBox 50" id="50"/>
          <p:cNvSpPr txBox="true"/>
          <p:nvPr/>
        </p:nvSpPr>
        <p:spPr>
          <a:xfrm rot="0">
            <a:off x="1104761" y="4872533"/>
            <a:ext cx="1605074" cy="186235"/>
          </a:xfrm>
          <a:prstGeom prst="rect">
            <a:avLst/>
          </a:prstGeom>
        </p:spPr>
        <p:txBody>
          <a:bodyPr anchor="t" rtlCol="false" tIns="0" lIns="0" bIns="0" rIns="0">
            <a:spAutoFit/>
          </a:bodyPr>
          <a:lstStyle/>
          <a:p>
            <a:pPr algn="l">
              <a:lnSpc>
                <a:spcPts val="1400"/>
              </a:lnSpc>
            </a:pPr>
            <a:r>
              <a:rPr lang="en-US" sz="1155">
                <a:solidFill>
                  <a:srgbClr val="000000"/>
                </a:solidFill>
                <a:latin typeface="Proxima Nova"/>
                <a:ea typeface="Proxima Nova"/>
                <a:cs typeface="Proxima Nova"/>
                <a:sym typeface="Proxima Nova"/>
              </a:rPr>
              <a:t>Collin College, Frisco TX</a:t>
            </a:r>
          </a:p>
        </p:txBody>
      </p:sp>
      <p:sp>
        <p:nvSpPr>
          <p:cNvPr name="TextBox 51" id="51"/>
          <p:cNvSpPr txBox="true"/>
          <p:nvPr/>
        </p:nvSpPr>
        <p:spPr>
          <a:xfrm rot="0">
            <a:off x="2979197" y="4872533"/>
            <a:ext cx="579365" cy="186235"/>
          </a:xfrm>
          <a:prstGeom prst="rect">
            <a:avLst/>
          </a:prstGeom>
        </p:spPr>
        <p:txBody>
          <a:bodyPr anchor="t" rtlCol="false" tIns="0" lIns="0" bIns="0" rIns="0">
            <a:spAutoFit/>
          </a:bodyPr>
          <a:lstStyle/>
          <a:p>
            <a:pPr algn="l">
              <a:lnSpc>
                <a:spcPts val="1400"/>
              </a:lnSpc>
            </a:pPr>
            <a:r>
              <a:rPr lang="en-US" sz="1155">
                <a:solidFill>
                  <a:srgbClr val="000000"/>
                </a:solidFill>
                <a:latin typeface="Proxima Nova"/>
                <a:ea typeface="Proxima Nova"/>
                <a:cs typeface="Proxima Nova"/>
                <a:sym typeface="Proxima Nova"/>
              </a:rPr>
              <a:t>4.0 GPA </a:t>
            </a:r>
          </a:p>
        </p:txBody>
      </p:sp>
      <p:sp>
        <p:nvSpPr>
          <p:cNvPr name="TextBox 52" id="52"/>
          <p:cNvSpPr txBox="true"/>
          <p:nvPr/>
        </p:nvSpPr>
        <p:spPr>
          <a:xfrm rot="0">
            <a:off x="1104761" y="5014648"/>
            <a:ext cx="5296763" cy="300535"/>
          </a:xfrm>
          <a:prstGeom prst="rect">
            <a:avLst/>
          </a:prstGeom>
        </p:spPr>
        <p:txBody>
          <a:bodyPr anchor="t" rtlCol="false" tIns="0" lIns="0" bIns="0" rIns="0">
            <a:spAutoFit/>
          </a:bodyPr>
          <a:lstStyle/>
          <a:p>
            <a:pPr algn="l">
              <a:lnSpc>
                <a:spcPts val="2637"/>
              </a:lnSpc>
            </a:pPr>
            <a:r>
              <a:rPr lang="en-US" sz="1155">
                <a:solidFill>
                  <a:srgbClr val="000000"/>
                </a:solidFill>
                <a:latin typeface="Proxima Nova"/>
                <a:ea typeface="Proxima Nova"/>
                <a:cs typeface="Proxima Nova"/>
                <a:sym typeface="Proxima Nova"/>
              </a:rPr>
              <a:t>Associate of Applied Science in Information Systems Cybersecurity, August 2023</a:t>
            </a:r>
          </a:p>
        </p:txBody>
      </p:sp>
      <p:sp>
        <p:nvSpPr>
          <p:cNvPr name="TextBox 53" id="53"/>
          <p:cNvSpPr txBox="true"/>
          <p:nvPr/>
        </p:nvSpPr>
        <p:spPr>
          <a:xfrm rot="0">
            <a:off x="1137532" y="5409367"/>
            <a:ext cx="1605074" cy="100510"/>
          </a:xfrm>
          <a:prstGeom prst="rect">
            <a:avLst/>
          </a:prstGeom>
        </p:spPr>
        <p:txBody>
          <a:bodyPr anchor="t" rtlCol="false" tIns="0" lIns="0" bIns="0" rIns="0">
            <a:spAutoFit/>
          </a:bodyPr>
          <a:lstStyle/>
          <a:p>
            <a:pPr algn="l">
              <a:lnSpc>
                <a:spcPts val="577"/>
              </a:lnSpc>
            </a:pPr>
            <a:r>
              <a:rPr lang="en-US" sz="1155">
                <a:solidFill>
                  <a:srgbClr val="000000"/>
                </a:solidFill>
                <a:latin typeface="Proxima Nova"/>
                <a:ea typeface="Proxima Nova"/>
                <a:cs typeface="Proxima Nova"/>
                <a:sym typeface="Proxima Nova"/>
              </a:rPr>
              <a:t>Collin College, Frisco TX</a:t>
            </a:r>
          </a:p>
        </p:txBody>
      </p:sp>
      <p:sp>
        <p:nvSpPr>
          <p:cNvPr name="TextBox 54" id="54"/>
          <p:cNvSpPr txBox="true"/>
          <p:nvPr/>
        </p:nvSpPr>
        <p:spPr>
          <a:xfrm rot="0">
            <a:off x="2979197" y="5357532"/>
            <a:ext cx="579365" cy="100510"/>
          </a:xfrm>
          <a:prstGeom prst="rect">
            <a:avLst/>
          </a:prstGeom>
        </p:spPr>
        <p:txBody>
          <a:bodyPr anchor="t" rtlCol="false" tIns="0" lIns="0" bIns="0" rIns="0">
            <a:spAutoFit/>
          </a:bodyPr>
          <a:lstStyle/>
          <a:p>
            <a:pPr algn="l">
              <a:lnSpc>
                <a:spcPts val="577"/>
              </a:lnSpc>
            </a:pPr>
            <a:r>
              <a:rPr lang="en-US" sz="1155">
                <a:solidFill>
                  <a:srgbClr val="000000"/>
                </a:solidFill>
                <a:latin typeface="Proxima Nova"/>
                <a:ea typeface="Proxima Nova"/>
                <a:cs typeface="Proxima Nova"/>
                <a:sym typeface="Proxima Nova"/>
              </a:rPr>
              <a:t>4.0 GPA </a:t>
            </a:r>
          </a:p>
        </p:txBody>
      </p:sp>
      <p:sp>
        <p:nvSpPr>
          <p:cNvPr name="TextBox 55" id="55"/>
          <p:cNvSpPr txBox="true"/>
          <p:nvPr/>
        </p:nvSpPr>
        <p:spPr>
          <a:xfrm rot="0">
            <a:off x="5920714" y="2267842"/>
            <a:ext cx="1797468" cy="818998"/>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SIEM Vulnerability scanning tools Active Directory Troubleshooting</a:t>
            </a:r>
          </a:p>
        </p:txBody>
      </p:sp>
      <p:sp>
        <p:nvSpPr>
          <p:cNvPr name="TextBox 56" id="56"/>
          <p:cNvSpPr txBox="true"/>
          <p:nvPr/>
        </p:nvSpPr>
        <p:spPr>
          <a:xfrm rot="0">
            <a:off x="1093637" y="1355134"/>
            <a:ext cx="6810306" cy="409856"/>
          </a:xfrm>
          <a:prstGeom prst="rect">
            <a:avLst/>
          </a:prstGeom>
        </p:spPr>
        <p:txBody>
          <a:bodyPr anchor="t" rtlCol="false" tIns="0" lIns="0" bIns="0" rIns="0">
            <a:spAutoFit/>
          </a:bodyPr>
          <a:lstStyle/>
          <a:p>
            <a:pPr algn="l">
              <a:lnSpc>
                <a:spcPts val="1610"/>
              </a:lnSpc>
            </a:pPr>
            <a:r>
              <a:rPr lang="en-US" sz="1155" spc="12">
                <a:solidFill>
                  <a:srgbClr val="000000"/>
                </a:solidFill>
                <a:latin typeface="Proxima Nova"/>
                <a:ea typeface="Proxima Nova"/>
                <a:cs typeface="Proxima Nova"/>
                <a:sym typeface="Proxima Nova"/>
              </a:rPr>
              <a:t>Diligent College Student focused on Information security and dedication to prompt project completion and continual adaptation. Team-oriented collaborator with reliability and focus on equitable task</a:t>
            </a:r>
          </a:p>
        </p:txBody>
      </p:sp>
      <p:sp>
        <p:nvSpPr>
          <p:cNvPr name="TextBox 57" id="57"/>
          <p:cNvSpPr txBox="true"/>
          <p:nvPr/>
        </p:nvSpPr>
        <p:spPr>
          <a:xfrm rot="0">
            <a:off x="1093637" y="1764276"/>
            <a:ext cx="5527451" cy="487876"/>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distribution through group projects and motivation to accomplish mutually held goals</a:t>
            </a:r>
          </a:p>
          <a:p>
            <a:pPr algn="l">
              <a:lnSpc>
                <a:spcPts val="1767"/>
              </a:lnSpc>
            </a:pPr>
            <a:r>
              <a:rPr lang="en-US" b="true" sz="1262" spc="130">
                <a:solidFill>
                  <a:srgbClr val="737373"/>
                </a:solidFill>
                <a:latin typeface="Proxima Nova Bold"/>
                <a:ea typeface="Proxima Nova Bold"/>
                <a:cs typeface="Proxima Nova Bold"/>
                <a:sym typeface="Proxima Nova Bold"/>
              </a:rPr>
              <a:t>SKILLS</a:t>
            </a:r>
          </a:p>
        </p:txBody>
      </p:sp>
      <p:sp>
        <p:nvSpPr>
          <p:cNvPr name="TextBox 58" id="58"/>
          <p:cNvSpPr txBox="true"/>
          <p:nvPr/>
        </p:nvSpPr>
        <p:spPr>
          <a:xfrm rot="0">
            <a:off x="1093637" y="5987011"/>
            <a:ext cx="3595657" cy="205285"/>
          </a:xfrm>
          <a:prstGeom prst="rect">
            <a:avLst/>
          </a:prstGeom>
        </p:spPr>
        <p:txBody>
          <a:bodyPr anchor="t" rtlCol="false" tIns="0" lIns="0" bIns="0" rIns="0">
            <a:spAutoFit/>
          </a:bodyPr>
          <a:lstStyle/>
          <a:p>
            <a:pPr algn="l">
              <a:lnSpc>
                <a:spcPts val="1610"/>
              </a:lnSpc>
            </a:pPr>
            <a:r>
              <a:rPr lang="en-US" b="true" sz="1155">
                <a:solidFill>
                  <a:srgbClr val="000000"/>
                </a:solidFill>
                <a:latin typeface="Proxima Nova Bold"/>
                <a:ea typeface="Proxima Nova Bold"/>
                <a:cs typeface="Proxima Nova Bold"/>
                <a:sym typeface="Proxima Nova Bold"/>
              </a:rPr>
              <a:t>Cloud Computing Projects Showcase | Collin College </a:t>
            </a:r>
          </a:p>
        </p:txBody>
      </p:sp>
      <p:sp>
        <p:nvSpPr>
          <p:cNvPr name="TextBox 59" id="59"/>
          <p:cNvSpPr txBox="true"/>
          <p:nvPr/>
        </p:nvSpPr>
        <p:spPr>
          <a:xfrm rot="0">
            <a:off x="1343116" y="6185280"/>
            <a:ext cx="7010854" cy="1841854"/>
          </a:xfrm>
          <a:prstGeom prst="rect">
            <a:avLst/>
          </a:prstGeom>
        </p:spPr>
        <p:txBody>
          <a:bodyPr anchor="t" rtlCol="false" tIns="0" lIns="0" bIns="0" rIns="0">
            <a:spAutoFit/>
          </a:bodyPr>
          <a:lstStyle/>
          <a:p>
            <a:pPr algn="just">
              <a:lnSpc>
                <a:spcPts val="1610"/>
              </a:lnSpc>
            </a:pPr>
            <a:r>
              <a:rPr lang="en-US" sz="1155">
                <a:solidFill>
                  <a:srgbClr val="000000"/>
                </a:solidFill>
                <a:latin typeface="Proxima Nova"/>
                <a:ea typeface="Proxima Nova"/>
                <a:cs typeface="Proxima Nova"/>
                <a:sym typeface="Proxima Nova"/>
              </a:rPr>
              <a:t>Led a team in migrating on-premise systems seamlessly to cloud infrastructure, ensuring minimal downtime and optimal performance. Implemented robust system integration solutions to enhance overall connectivity and efficiency. Implemented comprehensive security measures in a cloud environment, ensuring adherence to industry regulations and compliance standards. Conducted thorough security assessments, identified vulnerabilities, and applied solutions to fortify the cloud infrastructure. Successfully completed hands-on projects within the AWS Academy Cloud Foundations (ACF) curriculum, gaining practical experience in utilizing core AWS services. Applied acquired knowledge to real-world scenarios, demonstrating proficiency in cloud architecture and management.</a:t>
            </a:r>
          </a:p>
        </p:txBody>
      </p:sp>
      <p:sp>
        <p:nvSpPr>
          <p:cNvPr name="TextBox 60" id="60"/>
          <p:cNvSpPr txBox="true"/>
          <p:nvPr/>
        </p:nvSpPr>
        <p:spPr>
          <a:xfrm rot="0">
            <a:off x="1093637" y="5762694"/>
            <a:ext cx="930496" cy="221710"/>
          </a:xfrm>
          <a:prstGeom prst="rect">
            <a:avLst/>
          </a:prstGeom>
        </p:spPr>
        <p:txBody>
          <a:bodyPr anchor="t" rtlCol="false" tIns="0" lIns="0" bIns="0" rIns="0">
            <a:spAutoFit/>
          </a:bodyPr>
          <a:lstStyle/>
          <a:p>
            <a:pPr algn="l">
              <a:lnSpc>
                <a:spcPts val="1767"/>
              </a:lnSpc>
            </a:pPr>
            <a:r>
              <a:rPr lang="en-US" b="true" sz="1262" spc="130">
                <a:solidFill>
                  <a:srgbClr val="000000"/>
                </a:solidFill>
                <a:latin typeface="Proxima Nova Bold"/>
                <a:ea typeface="Proxima Nova Bold"/>
                <a:cs typeface="Proxima Nova Bold"/>
                <a:sym typeface="Proxima Nova Bold"/>
              </a:rPr>
              <a:t>PROJECTS</a:t>
            </a:r>
          </a:p>
        </p:txBody>
      </p:sp>
      <p:sp>
        <p:nvSpPr>
          <p:cNvPr name="TextBox 61" id="61"/>
          <p:cNvSpPr txBox="true"/>
          <p:nvPr/>
        </p:nvSpPr>
        <p:spPr>
          <a:xfrm rot="0">
            <a:off x="1117435" y="1137119"/>
            <a:ext cx="920190" cy="221710"/>
          </a:xfrm>
          <a:prstGeom prst="rect">
            <a:avLst/>
          </a:prstGeom>
        </p:spPr>
        <p:txBody>
          <a:bodyPr anchor="t" rtlCol="false" tIns="0" lIns="0" bIns="0" rIns="0">
            <a:spAutoFit/>
          </a:bodyPr>
          <a:lstStyle/>
          <a:p>
            <a:pPr algn="l">
              <a:lnSpc>
                <a:spcPts val="1767"/>
              </a:lnSpc>
            </a:pPr>
            <a:r>
              <a:rPr lang="en-US" b="true" sz="1262" spc="130">
                <a:solidFill>
                  <a:srgbClr val="737373"/>
                </a:solidFill>
                <a:latin typeface="Proxima Nova Bold"/>
                <a:ea typeface="Proxima Nova Bold"/>
                <a:cs typeface="Proxima Nova Bold"/>
                <a:sym typeface="Proxima Nova Bold"/>
              </a:rPr>
              <a:t>SUMMARY</a:t>
            </a:r>
          </a:p>
        </p:txBody>
      </p:sp>
      <p:sp>
        <p:nvSpPr>
          <p:cNvPr name="TextBox 62" id="62"/>
          <p:cNvSpPr txBox="true"/>
          <p:nvPr/>
        </p:nvSpPr>
        <p:spPr>
          <a:xfrm rot="0">
            <a:off x="1104761" y="3180911"/>
            <a:ext cx="1510562" cy="221008"/>
          </a:xfrm>
          <a:prstGeom prst="rect">
            <a:avLst/>
          </a:prstGeom>
        </p:spPr>
        <p:txBody>
          <a:bodyPr anchor="t" rtlCol="false" tIns="0" lIns="0" bIns="0" rIns="0">
            <a:spAutoFit/>
          </a:bodyPr>
          <a:lstStyle/>
          <a:p>
            <a:pPr algn="l">
              <a:lnSpc>
                <a:spcPts val="1761"/>
              </a:lnSpc>
            </a:pPr>
            <a:r>
              <a:rPr lang="en-US" b="true" sz="1257" spc="129">
                <a:solidFill>
                  <a:srgbClr val="737373"/>
                </a:solidFill>
                <a:latin typeface="Proxima Nova Bold"/>
                <a:ea typeface="Proxima Nova Bold"/>
                <a:cs typeface="Proxima Nova Bold"/>
                <a:sym typeface="Proxima Nova Bold"/>
              </a:rPr>
              <a:t>CERTIFICATIONS</a:t>
            </a:r>
          </a:p>
        </p:txBody>
      </p:sp>
      <p:sp>
        <p:nvSpPr>
          <p:cNvPr name="TextBox 63" id="63"/>
          <p:cNvSpPr txBox="true"/>
          <p:nvPr/>
        </p:nvSpPr>
        <p:spPr>
          <a:xfrm rot="0">
            <a:off x="1137532" y="8061923"/>
            <a:ext cx="5346357" cy="234562"/>
          </a:xfrm>
          <a:prstGeom prst="rect">
            <a:avLst/>
          </a:prstGeom>
        </p:spPr>
        <p:txBody>
          <a:bodyPr anchor="t" rtlCol="false" tIns="0" lIns="0" bIns="0" rIns="0">
            <a:spAutoFit/>
          </a:bodyPr>
          <a:lstStyle/>
          <a:p>
            <a:pPr algn="l">
              <a:lnSpc>
                <a:spcPts val="1955"/>
              </a:lnSpc>
            </a:pPr>
            <a:r>
              <a:rPr lang="en-US" b="true" sz="1159">
                <a:solidFill>
                  <a:srgbClr val="000000"/>
                </a:solidFill>
                <a:latin typeface="Proxima Nova Bold"/>
                <a:ea typeface="Proxima Nova Bold"/>
                <a:cs typeface="Proxima Nova Bold"/>
                <a:sym typeface="Proxima Nova Bold"/>
              </a:rPr>
              <a:t>Security Management Practices Captstone - AAS Cybersecurity | Collin College</a:t>
            </a:r>
          </a:p>
        </p:txBody>
      </p:sp>
      <p:sp>
        <p:nvSpPr>
          <p:cNvPr name="TextBox 64" id="64"/>
          <p:cNvSpPr txBox="true"/>
          <p:nvPr/>
        </p:nvSpPr>
        <p:spPr>
          <a:xfrm rot="0">
            <a:off x="1394239" y="8303989"/>
            <a:ext cx="7139821" cy="1666559"/>
          </a:xfrm>
          <a:prstGeom prst="rect">
            <a:avLst/>
          </a:prstGeom>
        </p:spPr>
        <p:txBody>
          <a:bodyPr anchor="t" rtlCol="false" tIns="0" lIns="0" bIns="0" rIns="0">
            <a:spAutoFit/>
          </a:bodyPr>
          <a:lstStyle/>
          <a:p>
            <a:pPr algn="l">
              <a:lnSpc>
                <a:spcPts val="1955"/>
              </a:lnSpc>
            </a:pPr>
            <a:r>
              <a:rPr lang="en-US" sz="1159">
                <a:solidFill>
                  <a:srgbClr val="000000"/>
                </a:solidFill>
                <a:latin typeface="Proxima Nova"/>
                <a:ea typeface="Proxima Nova"/>
                <a:cs typeface="Proxima Nova"/>
                <a:sym typeface="Proxima Nova"/>
              </a:rPr>
              <a:t>Collaborated with a team of 5 students to formulate an effective information security strategy for a mock</a:t>
            </a:r>
          </a:p>
          <a:p>
            <a:pPr algn="l">
              <a:lnSpc>
                <a:spcPts val="1265"/>
              </a:lnSpc>
            </a:pPr>
            <a:r>
              <a:rPr lang="en-US" sz="1159">
                <a:solidFill>
                  <a:srgbClr val="000000"/>
                </a:solidFill>
                <a:latin typeface="Proxima Nova"/>
                <a:ea typeface="Proxima Nova"/>
                <a:cs typeface="Proxima Nova"/>
                <a:sym typeface="Proxima Nova"/>
              </a:rPr>
              <a:t>company, aligning it with organizational goals and industry best practices.</a:t>
            </a:r>
          </a:p>
          <a:p>
            <a:pPr algn="l">
              <a:lnSpc>
                <a:spcPts val="1955"/>
              </a:lnSpc>
            </a:pPr>
            <a:r>
              <a:rPr lang="en-US" sz="1159">
                <a:solidFill>
                  <a:srgbClr val="000000"/>
                </a:solidFill>
                <a:latin typeface="Proxima Nova"/>
                <a:ea typeface="Proxima Nova"/>
                <a:cs typeface="Proxima Nova"/>
                <a:sym typeface="Proxima Nova"/>
              </a:rPr>
              <a:t>Helped establish a data classification schema and responsibilities matrix, ensuring systematic data protection</a:t>
            </a:r>
          </a:p>
          <a:p>
            <a:pPr algn="l">
              <a:lnSpc>
                <a:spcPts val="1265"/>
              </a:lnSpc>
            </a:pPr>
            <a:r>
              <a:rPr lang="en-US" sz="1159">
                <a:solidFill>
                  <a:srgbClr val="000000"/>
                </a:solidFill>
                <a:latin typeface="Proxima Nova"/>
                <a:ea typeface="Proxima Nova"/>
                <a:cs typeface="Proxima Nova"/>
                <a:sym typeface="Proxima Nova"/>
              </a:rPr>
              <a:t>and privacy management.</a:t>
            </a:r>
          </a:p>
          <a:p>
            <a:pPr algn="l">
              <a:lnSpc>
                <a:spcPts val="1955"/>
              </a:lnSpc>
            </a:pPr>
            <a:r>
              <a:rPr lang="en-US" sz="1159">
                <a:solidFill>
                  <a:srgbClr val="000000"/>
                </a:solidFill>
                <a:latin typeface="Proxima Nova"/>
                <a:ea typeface="Proxima Nova"/>
                <a:cs typeface="Proxima Nova"/>
                <a:sym typeface="Proxima Nova"/>
              </a:rPr>
              <a:t>Conducted comprehensive risk assessments and identified suitable controls to mitigate vulnerabilities,</a:t>
            </a:r>
          </a:p>
          <a:p>
            <a:pPr algn="l">
              <a:lnSpc>
                <a:spcPts val="1265"/>
              </a:lnSpc>
            </a:pPr>
            <a:r>
              <a:rPr lang="en-US" sz="1159">
                <a:solidFill>
                  <a:srgbClr val="000000"/>
                </a:solidFill>
                <a:latin typeface="Proxima Nova"/>
                <a:ea typeface="Proxima Nova"/>
                <a:cs typeface="Proxima Nova"/>
                <a:sym typeface="Proxima Nova"/>
              </a:rPr>
              <a:t>aligning with organizational risk tolerance.</a:t>
            </a:r>
          </a:p>
          <a:p>
            <a:pPr algn="l">
              <a:lnSpc>
                <a:spcPts val="1955"/>
              </a:lnSpc>
            </a:pPr>
            <a:r>
              <a:rPr lang="en-US" sz="1159">
                <a:solidFill>
                  <a:srgbClr val="000000"/>
                </a:solidFill>
                <a:latin typeface="Proxima Nova"/>
                <a:ea typeface="Proxima Nova"/>
                <a:cs typeface="Proxima Nova"/>
                <a:sym typeface="Proxima Nova"/>
              </a:rPr>
              <a:t>Led efforts to address legal issues related to privacy, ensuring compliance with regulations and laws while</a:t>
            </a:r>
          </a:p>
          <a:p>
            <a:pPr algn="l">
              <a:lnSpc>
                <a:spcPts val="1265"/>
              </a:lnSpc>
            </a:pPr>
            <a:r>
              <a:rPr lang="en-US" sz="1159">
                <a:solidFill>
                  <a:srgbClr val="000000"/>
                </a:solidFill>
                <a:latin typeface="Proxima Nova"/>
                <a:ea typeface="Proxima Nova"/>
                <a:cs typeface="Proxima Nova"/>
                <a:sym typeface="Proxima Nova"/>
              </a:rPr>
              <a:t>safeguarding sensitive data.</a:t>
            </a:r>
          </a:p>
        </p:txBody>
      </p:sp>
      <p:grpSp>
        <p:nvGrpSpPr>
          <p:cNvPr name="Group 65" id="65"/>
          <p:cNvGrpSpPr>
            <a:grpSpLocks noChangeAspect="true"/>
          </p:cNvGrpSpPr>
          <p:nvPr/>
        </p:nvGrpSpPr>
        <p:grpSpPr>
          <a:xfrm rot="0">
            <a:off x="8730785" y="682113"/>
            <a:ext cx="47801" cy="47801"/>
            <a:chOff x="0" y="0"/>
            <a:chExt cx="46749" cy="46749"/>
          </a:xfrm>
        </p:grpSpPr>
        <p:sp>
          <p:nvSpPr>
            <p:cNvPr name="Freeform 66" id="66"/>
            <p:cNvSpPr/>
            <p:nvPr/>
          </p:nvSpPr>
          <p:spPr>
            <a:xfrm flipH="false" flipV="false" rot="0">
              <a:off x="0" y="0"/>
              <a:ext cx="46736" cy="46736"/>
            </a:xfrm>
            <a:custGeom>
              <a:avLst/>
              <a:gdLst/>
              <a:ahLst/>
              <a:cxnLst/>
              <a:rect r="r" b="b" t="t" l="l"/>
              <a:pathLst>
                <a:path h="46736" w="46736">
                  <a:moveTo>
                    <a:pt x="46736" y="23368"/>
                  </a:moveTo>
                  <a:cubicBezTo>
                    <a:pt x="46736" y="26416"/>
                    <a:pt x="46101" y="29464"/>
                    <a:pt x="44958" y="32258"/>
                  </a:cubicBezTo>
                  <a:cubicBezTo>
                    <a:pt x="43815" y="35052"/>
                    <a:pt x="42037" y="37592"/>
                    <a:pt x="39878" y="39878"/>
                  </a:cubicBezTo>
                  <a:cubicBezTo>
                    <a:pt x="37719" y="42164"/>
                    <a:pt x="35179" y="43815"/>
                    <a:pt x="32258" y="44958"/>
                  </a:cubicBezTo>
                  <a:cubicBezTo>
                    <a:pt x="29337" y="46101"/>
                    <a:pt x="26416" y="46736"/>
                    <a:pt x="23368" y="46736"/>
                  </a:cubicBezTo>
                  <a:cubicBezTo>
                    <a:pt x="20320" y="46736"/>
                    <a:pt x="17272" y="46101"/>
                    <a:pt x="14478" y="44958"/>
                  </a:cubicBezTo>
                  <a:cubicBezTo>
                    <a:pt x="11684" y="43815"/>
                    <a:pt x="9144" y="42037"/>
                    <a:pt x="6858" y="39878"/>
                  </a:cubicBezTo>
                  <a:cubicBezTo>
                    <a:pt x="4572" y="37719"/>
                    <a:pt x="2921" y="35179"/>
                    <a:pt x="1778" y="32258"/>
                  </a:cubicBezTo>
                  <a:cubicBezTo>
                    <a:pt x="635" y="29337"/>
                    <a:pt x="0" y="26416"/>
                    <a:pt x="0" y="23368"/>
                  </a:cubicBezTo>
                  <a:cubicBezTo>
                    <a:pt x="0" y="20320"/>
                    <a:pt x="635" y="17272"/>
                    <a:pt x="1778" y="14478"/>
                  </a:cubicBezTo>
                  <a:cubicBezTo>
                    <a:pt x="2921" y="11684"/>
                    <a:pt x="4699" y="9144"/>
                    <a:pt x="6858" y="6858"/>
                  </a:cubicBezTo>
                  <a:cubicBezTo>
                    <a:pt x="9017" y="4572"/>
                    <a:pt x="11557" y="2921"/>
                    <a:pt x="14478" y="1778"/>
                  </a:cubicBezTo>
                  <a:cubicBezTo>
                    <a:pt x="17399" y="635"/>
                    <a:pt x="20320" y="0"/>
                    <a:pt x="23368" y="0"/>
                  </a:cubicBezTo>
                  <a:cubicBezTo>
                    <a:pt x="26416" y="0"/>
                    <a:pt x="29464" y="635"/>
                    <a:pt x="32258" y="1778"/>
                  </a:cubicBezTo>
                  <a:cubicBezTo>
                    <a:pt x="35052" y="2921"/>
                    <a:pt x="37592" y="4699"/>
                    <a:pt x="39878" y="6858"/>
                  </a:cubicBezTo>
                  <a:cubicBezTo>
                    <a:pt x="42164" y="9017"/>
                    <a:pt x="43815" y="11557"/>
                    <a:pt x="44958" y="14478"/>
                  </a:cubicBezTo>
                  <a:cubicBezTo>
                    <a:pt x="46101" y="17399"/>
                    <a:pt x="46736" y="20320"/>
                    <a:pt x="46736" y="23368"/>
                  </a:cubicBezTo>
                  <a:close/>
                </a:path>
              </a:pathLst>
            </a:custGeom>
            <a:solidFill>
              <a:srgbClr val="000000"/>
            </a:solidFill>
          </p:spPr>
        </p:sp>
      </p:grpSp>
      <p:grpSp>
        <p:nvGrpSpPr>
          <p:cNvPr name="Group 67" id="67"/>
          <p:cNvGrpSpPr>
            <a:grpSpLocks noChangeAspect="true"/>
          </p:cNvGrpSpPr>
          <p:nvPr/>
        </p:nvGrpSpPr>
        <p:grpSpPr>
          <a:xfrm rot="0">
            <a:off x="8730785" y="1284467"/>
            <a:ext cx="47801" cy="47801"/>
            <a:chOff x="0" y="0"/>
            <a:chExt cx="46749" cy="46749"/>
          </a:xfrm>
        </p:grpSpPr>
        <p:sp>
          <p:nvSpPr>
            <p:cNvPr name="Freeform 68" id="68"/>
            <p:cNvSpPr/>
            <p:nvPr/>
          </p:nvSpPr>
          <p:spPr>
            <a:xfrm flipH="false" flipV="false" rot="0">
              <a:off x="0" y="0"/>
              <a:ext cx="46736" cy="46736"/>
            </a:xfrm>
            <a:custGeom>
              <a:avLst/>
              <a:gdLst/>
              <a:ahLst/>
              <a:cxnLst/>
              <a:rect r="r" b="b" t="t" l="l"/>
              <a:pathLst>
                <a:path h="46736" w="46736">
                  <a:moveTo>
                    <a:pt x="46736" y="23368"/>
                  </a:moveTo>
                  <a:cubicBezTo>
                    <a:pt x="46736" y="26416"/>
                    <a:pt x="46101" y="29464"/>
                    <a:pt x="44958" y="32258"/>
                  </a:cubicBezTo>
                  <a:cubicBezTo>
                    <a:pt x="43815" y="35052"/>
                    <a:pt x="42037" y="37592"/>
                    <a:pt x="39878" y="39878"/>
                  </a:cubicBezTo>
                  <a:cubicBezTo>
                    <a:pt x="37719" y="42164"/>
                    <a:pt x="35179" y="43815"/>
                    <a:pt x="32258" y="44958"/>
                  </a:cubicBezTo>
                  <a:cubicBezTo>
                    <a:pt x="29337" y="46101"/>
                    <a:pt x="26416" y="46736"/>
                    <a:pt x="23368" y="46736"/>
                  </a:cubicBezTo>
                  <a:cubicBezTo>
                    <a:pt x="20320" y="46736"/>
                    <a:pt x="17272" y="46101"/>
                    <a:pt x="14478" y="44958"/>
                  </a:cubicBezTo>
                  <a:cubicBezTo>
                    <a:pt x="11684" y="43815"/>
                    <a:pt x="9144" y="42037"/>
                    <a:pt x="6858" y="39878"/>
                  </a:cubicBezTo>
                  <a:cubicBezTo>
                    <a:pt x="4572" y="37719"/>
                    <a:pt x="2921" y="35179"/>
                    <a:pt x="1778" y="32258"/>
                  </a:cubicBezTo>
                  <a:cubicBezTo>
                    <a:pt x="635" y="29337"/>
                    <a:pt x="0" y="26416"/>
                    <a:pt x="0" y="23368"/>
                  </a:cubicBezTo>
                  <a:cubicBezTo>
                    <a:pt x="0" y="20320"/>
                    <a:pt x="635" y="17272"/>
                    <a:pt x="1778" y="14478"/>
                  </a:cubicBezTo>
                  <a:cubicBezTo>
                    <a:pt x="2921" y="11684"/>
                    <a:pt x="4699" y="9144"/>
                    <a:pt x="6858" y="6858"/>
                  </a:cubicBezTo>
                  <a:cubicBezTo>
                    <a:pt x="9017" y="4572"/>
                    <a:pt x="11557" y="2921"/>
                    <a:pt x="14478" y="1778"/>
                  </a:cubicBezTo>
                  <a:cubicBezTo>
                    <a:pt x="17399" y="635"/>
                    <a:pt x="20320" y="0"/>
                    <a:pt x="23368" y="0"/>
                  </a:cubicBezTo>
                  <a:cubicBezTo>
                    <a:pt x="26416" y="0"/>
                    <a:pt x="29464" y="635"/>
                    <a:pt x="32258" y="1778"/>
                  </a:cubicBezTo>
                  <a:cubicBezTo>
                    <a:pt x="35052" y="2921"/>
                    <a:pt x="37592" y="4699"/>
                    <a:pt x="39878" y="6858"/>
                  </a:cubicBezTo>
                  <a:cubicBezTo>
                    <a:pt x="42164" y="9017"/>
                    <a:pt x="43815" y="11557"/>
                    <a:pt x="44958" y="14478"/>
                  </a:cubicBezTo>
                  <a:cubicBezTo>
                    <a:pt x="46101" y="17399"/>
                    <a:pt x="46736" y="20320"/>
                    <a:pt x="46736" y="23368"/>
                  </a:cubicBezTo>
                  <a:close/>
                </a:path>
              </a:pathLst>
            </a:custGeom>
            <a:solidFill>
              <a:srgbClr val="000000"/>
            </a:solidFill>
          </p:spPr>
        </p:sp>
      </p:grpSp>
      <p:grpSp>
        <p:nvGrpSpPr>
          <p:cNvPr name="Group 69" id="69"/>
          <p:cNvGrpSpPr>
            <a:grpSpLocks noChangeAspect="true"/>
          </p:cNvGrpSpPr>
          <p:nvPr/>
        </p:nvGrpSpPr>
        <p:grpSpPr>
          <a:xfrm rot="0">
            <a:off x="8730785" y="1886822"/>
            <a:ext cx="47801" cy="47801"/>
            <a:chOff x="0" y="0"/>
            <a:chExt cx="46749" cy="46749"/>
          </a:xfrm>
        </p:grpSpPr>
        <p:sp>
          <p:nvSpPr>
            <p:cNvPr name="Freeform 70" id="70"/>
            <p:cNvSpPr/>
            <p:nvPr/>
          </p:nvSpPr>
          <p:spPr>
            <a:xfrm flipH="false" flipV="false" rot="0">
              <a:off x="0" y="0"/>
              <a:ext cx="46736" cy="46736"/>
            </a:xfrm>
            <a:custGeom>
              <a:avLst/>
              <a:gdLst/>
              <a:ahLst/>
              <a:cxnLst/>
              <a:rect r="r" b="b" t="t" l="l"/>
              <a:pathLst>
                <a:path h="46736" w="46736">
                  <a:moveTo>
                    <a:pt x="46736" y="23368"/>
                  </a:moveTo>
                  <a:cubicBezTo>
                    <a:pt x="46736" y="26416"/>
                    <a:pt x="46101" y="29464"/>
                    <a:pt x="44958" y="32258"/>
                  </a:cubicBezTo>
                  <a:cubicBezTo>
                    <a:pt x="43815" y="35052"/>
                    <a:pt x="42037" y="37592"/>
                    <a:pt x="39878" y="39878"/>
                  </a:cubicBezTo>
                  <a:cubicBezTo>
                    <a:pt x="37719" y="42164"/>
                    <a:pt x="35179" y="43815"/>
                    <a:pt x="32258" y="44958"/>
                  </a:cubicBezTo>
                  <a:cubicBezTo>
                    <a:pt x="29337" y="46101"/>
                    <a:pt x="26416" y="46736"/>
                    <a:pt x="23368" y="46736"/>
                  </a:cubicBezTo>
                  <a:cubicBezTo>
                    <a:pt x="20320" y="46736"/>
                    <a:pt x="17272" y="46101"/>
                    <a:pt x="14478" y="44958"/>
                  </a:cubicBezTo>
                  <a:cubicBezTo>
                    <a:pt x="11684" y="43815"/>
                    <a:pt x="9144" y="42037"/>
                    <a:pt x="6858" y="39878"/>
                  </a:cubicBezTo>
                  <a:cubicBezTo>
                    <a:pt x="4572" y="37719"/>
                    <a:pt x="2921" y="35179"/>
                    <a:pt x="1778" y="32258"/>
                  </a:cubicBezTo>
                  <a:cubicBezTo>
                    <a:pt x="635" y="29337"/>
                    <a:pt x="0" y="26416"/>
                    <a:pt x="0" y="23368"/>
                  </a:cubicBezTo>
                  <a:cubicBezTo>
                    <a:pt x="0" y="20320"/>
                    <a:pt x="635" y="17272"/>
                    <a:pt x="1778" y="14478"/>
                  </a:cubicBezTo>
                  <a:cubicBezTo>
                    <a:pt x="2921" y="11684"/>
                    <a:pt x="4699" y="9144"/>
                    <a:pt x="6858" y="6858"/>
                  </a:cubicBezTo>
                  <a:cubicBezTo>
                    <a:pt x="9017" y="4572"/>
                    <a:pt x="11557" y="2921"/>
                    <a:pt x="14478" y="1778"/>
                  </a:cubicBezTo>
                  <a:cubicBezTo>
                    <a:pt x="17399" y="635"/>
                    <a:pt x="20320" y="0"/>
                    <a:pt x="23368" y="0"/>
                  </a:cubicBezTo>
                  <a:cubicBezTo>
                    <a:pt x="26416" y="0"/>
                    <a:pt x="29464" y="635"/>
                    <a:pt x="32258" y="1778"/>
                  </a:cubicBezTo>
                  <a:cubicBezTo>
                    <a:pt x="35052" y="2921"/>
                    <a:pt x="37592" y="4699"/>
                    <a:pt x="39878" y="6858"/>
                  </a:cubicBezTo>
                  <a:cubicBezTo>
                    <a:pt x="42164" y="9017"/>
                    <a:pt x="43815" y="11557"/>
                    <a:pt x="44958" y="14478"/>
                  </a:cubicBezTo>
                  <a:cubicBezTo>
                    <a:pt x="46101" y="17399"/>
                    <a:pt x="46736" y="20320"/>
                    <a:pt x="46736" y="23368"/>
                  </a:cubicBezTo>
                  <a:close/>
                </a:path>
              </a:pathLst>
            </a:custGeom>
            <a:solidFill>
              <a:srgbClr val="000000"/>
            </a:solidFill>
          </p:spPr>
        </p:sp>
      </p:grpSp>
      <p:sp>
        <p:nvSpPr>
          <p:cNvPr name="Freeform 71" id="71"/>
          <p:cNvSpPr/>
          <p:nvPr/>
        </p:nvSpPr>
        <p:spPr>
          <a:xfrm flipH="false" flipV="false" rot="0">
            <a:off x="8684425" y="2381669"/>
            <a:ext cx="7355634" cy="149366"/>
          </a:xfrm>
          <a:custGeom>
            <a:avLst/>
            <a:gdLst/>
            <a:ahLst/>
            <a:cxnLst/>
            <a:rect r="r" b="b" t="t" l="l"/>
            <a:pathLst>
              <a:path h="149366" w="7355634">
                <a:moveTo>
                  <a:pt x="0" y="0"/>
                </a:moveTo>
                <a:lnTo>
                  <a:pt x="7355634" y="0"/>
                </a:lnTo>
                <a:lnTo>
                  <a:pt x="7355634" y="149366"/>
                </a:lnTo>
                <a:lnTo>
                  <a:pt x="0" y="1493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2" id="72"/>
          <p:cNvGrpSpPr>
            <a:grpSpLocks noChangeAspect="true"/>
          </p:cNvGrpSpPr>
          <p:nvPr/>
        </p:nvGrpSpPr>
        <p:grpSpPr>
          <a:xfrm rot="0">
            <a:off x="8684425" y="5940903"/>
            <a:ext cx="7355634" cy="149366"/>
            <a:chOff x="0" y="0"/>
            <a:chExt cx="7192175" cy="146050"/>
          </a:xfrm>
        </p:grpSpPr>
        <p:sp>
          <p:nvSpPr>
            <p:cNvPr name="Freeform 73" id="73"/>
            <p:cNvSpPr/>
            <p:nvPr/>
          </p:nvSpPr>
          <p:spPr>
            <a:xfrm flipH="false" flipV="false" rot="0">
              <a:off x="63500" y="63500"/>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74" id="74"/>
            <p:cNvSpPr/>
            <p:nvPr/>
          </p:nvSpPr>
          <p:spPr>
            <a:xfrm flipH="false" flipV="false" rot="0">
              <a:off x="63500" y="63500"/>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75" id="75"/>
          <p:cNvGrpSpPr>
            <a:grpSpLocks noChangeAspect="true"/>
          </p:cNvGrpSpPr>
          <p:nvPr/>
        </p:nvGrpSpPr>
        <p:grpSpPr>
          <a:xfrm rot="0">
            <a:off x="8684425" y="9505575"/>
            <a:ext cx="7355634" cy="149366"/>
            <a:chOff x="0" y="0"/>
            <a:chExt cx="7192175" cy="146050"/>
          </a:xfrm>
        </p:grpSpPr>
        <p:sp>
          <p:nvSpPr>
            <p:cNvPr name="Freeform 76" id="76"/>
            <p:cNvSpPr/>
            <p:nvPr/>
          </p:nvSpPr>
          <p:spPr>
            <a:xfrm flipH="false" flipV="false" rot="0">
              <a:off x="63500" y="63500"/>
              <a:ext cx="7065137" cy="19050"/>
            </a:xfrm>
            <a:custGeom>
              <a:avLst/>
              <a:gdLst/>
              <a:ahLst/>
              <a:cxnLst/>
              <a:rect r="r" b="b" t="t" l="l"/>
              <a:pathLst>
                <a:path h="19050" w="7065137">
                  <a:moveTo>
                    <a:pt x="9525" y="0"/>
                  </a:moveTo>
                  <a:lnTo>
                    <a:pt x="7055612" y="0"/>
                  </a:lnTo>
                  <a:cubicBezTo>
                    <a:pt x="7060819" y="0"/>
                    <a:pt x="7065137" y="4318"/>
                    <a:pt x="7065137" y="9525"/>
                  </a:cubicBezTo>
                  <a:cubicBezTo>
                    <a:pt x="7065137" y="14732"/>
                    <a:pt x="7060819" y="19050"/>
                    <a:pt x="7055612" y="19050"/>
                  </a:cubicBezTo>
                  <a:lnTo>
                    <a:pt x="9525" y="19050"/>
                  </a:lnTo>
                  <a:cubicBezTo>
                    <a:pt x="4318" y="19050"/>
                    <a:pt x="0" y="14732"/>
                    <a:pt x="0" y="9525"/>
                  </a:cubicBezTo>
                  <a:cubicBezTo>
                    <a:pt x="0" y="4318"/>
                    <a:pt x="4318" y="0"/>
                    <a:pt x="9525" y="0"/>
                  </a:cubicBezTo>
                  <a:close/>
                </a:path>
              </a:pathLst>
            </a:custGeom>
            <a:solidFill>
              <a:srgbClr val="10244B"/>
            </a:solidFill>
          </p:spPr>
        </p:sp>
        <p:sp>
          <p:nvSpPr>
            <p:cNvPr name="Freeform 77" id="77"/>
            <p:cNvSpPr/>
            <p:nvPr/>
          </p:nvSpPr>
          <p:spPr>
            <a:xfrm flipH="false" flipV="false" rot="0">
              <a:off x="63500" y="63500"/>
              <a:ext cx="7065137" cy="19050"/>
            </a:xfrm>
            <a:custGeom>
              <a:avLst/>
              <a:gdLst/>
              <a:ahLst/>
              <a:cxnLst/>
              <a:rect r="r" b="b" t="t" l="l"/>
              <a:pathLst>
                <a:path h="19050" w="7065137">
                  <a:moveTo>
                    <a:pt x="0" y="19050"/>
                  </a:moveTo>
                  <a:lnTo>
                    <a:pt x="7065137" y="19050"/>
                  </a:lnTo>
                  <a:lnTo>
                    <a:pt x="7065137" y="0"/>
                  </a:lnTo>
                  <a:lnTo>
                    <a:pt x="0" y="0"/>
                  </a:lnTo>
                  <a:close/>
                </a:path>
              </a:pathLst>
            </a:custGeom>
            <a:solidFill>
              <a:srgbClr val="000000">
                <a:alpha val="0"/>
              </a:srgbClr>
            </a:solidFill>
          </p:spPr>
        </p:sp>
      </p:grpSp>
      <p:grpSp>
        <p:nvGrpSpPr>
          <p:cNvPr name="Group 78" id="78"/>
          <p:cNvGrpSpPr>
            <a:grpSpLocks noChangeAspect="true"/>
          </p:cNvGrpSpPr>
          <p:nvPr/>
        </p:nvGrpSpPr>
        <p:grpSpPr>
          <a:xfrm rot="0">
            <a:off x="8856528" y="6743961"/>
            <a:ext cx="38966" cy="38966"/>
            <a:chOff x="0" y="0"/>
            <a:chExt cx="38100" cy="38100"/>
          </a:xfrm>
        </p:grpSpPr>
        <p:sp>
          <p:nvSpPr>
            <p:cNvPr name="Freeform 79" id="79"/>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80" id="80"/>
          <p:cNvGrpSpPr>
            <a:grpSpLocks noChangeAspect="true"/>
          </p:cNvGrpSpPr>
          <p:nvPr/>
        </p:nvGrpSpPr>
        <p:grpSpPr>
          <a:xfrm rot="0">
            <a:off x="8856528" y="6948532"/>
            <a:ext cx="38966" cy="38966"/>
            <a:chOff x="0" y="0"/>
            <a:chExt cx="38100" cy="38100"/>
          </a:xfrm>
        </p:grpSpPr>
        <p:sp>
          <p:nvSpPr>
            <p:cNvPr name="Freeform 81" id="81"/>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82" id="82"/>
          <p:cNvGrpSpPr>
            <a:grpSpLocks noChangeAspect="true"/>
          </p:cNvGrpSpPr>
          <p:nvPr/>
        </p:nvGrpSpPr>
        <p:grpSpPr>
          <a:xfrm rot="0">
            <a:off x="8856528" y="7153103"/>
            <a:ext cx="38966" cy="38966"/>
            <a:chOff x="0" y="0"/>
            <a:chExt cx="38100" cy="38100"/>
          </a:xfrm>
        </p:grpSpPr>
        <p:sp>
          <p:nvSpPr>
            <p:cNvPr name="Freeform 83" id="8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84" id="84"/>
          <p:cNvGrpSpPr>
            <a:grpSpLocks noChangeAspect="true"/>
          </p:cNvGrpSpPr>
          <p:nvPr/>
        </p:nvGrpSpPr>
        <p:grpSpPr>
          <a:xfrm rot="0">
            <a:off x="8856528" y="7357674"/>
            <a:ext cx="38966" cy="38966"/>
            <a:chOff x="0" y="0"/>
            <a:chExt cx="38100" cy="38100"/>
          </a:xfrm>
        </p:grpSpPr>
        <p:sp>
          <p:nvSpPr>
            <p:cNvPr name="Freeform 85" id="85"/>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86" id="86"/>
          <p:cNvGrpSpPr>
            <a:grpSpLocks noChangeAspect="true"/>
          </p:cNvGrpSpPr>
          <p:nvPr/>
        </p:nvGrpSpPr>
        <p:grpSpPr>
          <a:xfrm rot="0">
            <a:off x="8856528" y="7562245"/>
            <a:ext cx="38966" cy="38966"/>
            <a:chOff x="0" y="0"/>
            <a:chExt cx="38100" cy="38100"/>
          </a:xfrm>
        </p:grpSpPr>
        <p:sp>
          <p:nvSpPr>
            <p:cNvPr name="Freeform 87" id="87"/>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88" id="88"/>
          <p:cNvGrpSpPr>
            <a:grpSpLocks noChangeAspect="true"/>
          </p:cNvGrpSpPr>
          <p:nvPr/>
        </p:nvGrpSpPr>
        <p:grpSpPr>
          <a:xfrm rot="0">
            <a:off x="8856528" y="7766817"/>
            <a:ext cx="38966" cy="38966"/>
            <a:chOff x="0" y="0"/>
            <a:chExt cx="38100" cy="38100"/>
          </a:xfrm>
        </p:grpSpPr>
        <p:sp>
          <p:nvSpPr>
            <p:cNvPr name="Freeform 89" id="89"/>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0" id="90"/>
          <p:cNvGrpSpPr>
            <a:grpSpLocks noChangeAspect="true"/>
          </p:cNvGrpSpPr>
          <p:nvPr/>
        </p:nvGrpSpPr>
        <p:grpSpPr>
          <a:xfrm rot="0">
            <a:off x="8856528" y="9974810"/>
            <a:ext cx="38966" cy="38966"/>
            <a:chOff x="0" y="0"/>
            <a:chExt cx="38100" cy="38100"/>
          </a:xfrm>
        </p:grpSpPr>
        <p:sp>
          <p:nvSpPr>
            <p:cNvPr name="Freeform 91" id="91"/>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2" id="92"/>
          <p:cNvGrpSpPr>
            <a:grpSpLocks noChangeAspect="true"/>
          </p:cNvGrpSpPr>
          <p:nvPr/>
        </p:nvGrpSpPr>
        <p:grpSpPr>
          <a:xfrm rot="0">
            <a:off x="8856528" y="10189123"/>
            <a:ext cx="38966" cy="38966"/>
            <a:chOff x="0" y="0"/>
            <a:chExt cx="38100" cy="38100"/>
          </a:xfrm>
        </p:grpSpPr>
        <p:sp>
          <p:nvSpPr>
            <p:cNvPr name="Freeform 93" id="9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4" id="94"/>
          <p:cNvGrpSpPr>
            <a:grpSpLocks noChangeAspect="true"/>
          </p:cNvGrpSpPr>
          <p:nvPr/>
        </p:nvGrpSpPr>
        <p:grpSpPr>
          <a:xfrm rot="0">
            <a:off x="8878544" y="8477818"/>
            <a:ext cx="38966" cy="38966"/>
            <a:chOff x="0" y="0"/>
            <a:chExt cx="38100" cy="38100"/>
          </a:xfrm>
        </p:grpSpPr>
        <p:sp>
          <p:nvSpPr>
            <p:cNvPr name="Freeform 95" id="95"/>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6" id="96"/>
          <p:cNvGrpSpPr>
            <a:grpSpLocks noChangeAspect="true"/>
          </p:cNvGrpSpPr>
          <p:nvPr/>
        </p:nvGrpSpPr>
        <p:grpSpPr>
          <a:xfrm rot="0">
            <a:off x="8878544" y="8682389"/>
            <a:ext cx="38966" cy="38966"/>
            <a:chOff x="0" y="0"/>
            <a:chExt cx="38100" cy="38100"/>
          </a:xfrm>
        </p:grpSpPr>
        <p:sp>
          <p:nvSpPr>
            <p:cNvPr name="Freeform 97" id="97"/>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98" id="98"/>
          <p:cNvGrpSpPr>
            <a:grpSpLocks noChangeAspect="true"/>
          </p:cNvGrpSpPr>
          <p:nvPr/>
        </p:nvGrpSpPr>
        <p:grpSpPr>
          <a:xfrm rot="0">
            <a:off x="8878544" y="8886960"/>
            <a:ext cx="38966" cy="38966"/>
            <a:chOff x="0" y="0"/>
            <a:chExt cx="38100" cy="38100"/>
          </a:xfrm>
        </p:grpSpPr>
        <p:sp>
          <p:nvSpPr>
            <p:cNvPr name="Freeform 99" id="99"/>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100" id="100"/>
          <p:cNvGrpSpPr>
            <a:grpSpLocks noChangeAspect="true"/>
          </p:cNvGrpSpPr>
          <p:nvPr/>
        </p:nvGrpSpPr>
        <p:grpSpPr>
          <a:xfrm rot="0">
            <a:off x="8878544" y="9091531"/>
            <a:ext cx="38966" cy="38966"/>
            <a:chOff x="0" y="0"/>
            <a:chExt cx="38100" cy="38100"/>
          </a:xfrm>
        </p:grpSpPr>
        <p:sp>
          <p:nvSpPr>
            <p:cNvPr name="Freeform 101" id="101"/>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grpSp>
        <p:nvGrpSpPr>
          <p:cNvPr name="Group 102" id="102"/>
          <p:cNvGrpSpPr>
            <a:grpSpLocks noChangeAspect="true"/>
          </p:cNvGrpSpPr>
          <p:nvPr/>
        </p:nvGrpSpPr>
        <p:grpSpPr>
          <a:xfrm rot="0">
            <a:off x="8878544" y="9296102"/>
            <a:ext cx="38966" cy="38966"/>
            <a:chOff x="0" y="0"/>
            <a:chExt cx="38100" cy="38100"/>
          </a:xfrm>
        </p:grpSpPr>
        <p:sp>
          <p:nvSpPr>
            <p:cNvPr name="Freeform 103" id="10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0"/>
            </a:solidFill>
          </p:spPr>
        </p:sp>
      </p:grpSp>
      <p:sp>
        <p:nvSpPr>
          <p:cNvPr name="TextBox 104" id="104"/>
          <p:cNvSpPr txBox="true"/>
          <p:nvPr/>
        </p:nvSpPr>
        <p:spPr>
          <a:xfrm rot="0">
            <a:off x="8771387" y="9624474"/>
            <a:ext cx="1007395" cy="218933"/>
          </a:xfrm>
          <a:prstGeom prst="rect">
            <a:avLst/>
          </a:prstGeom>
        </p:spPr>
        <p:txBody>
          <a:bodyPr anchor="t" rtlCol="false" tIns="0" lIns="0" bIns="0" rIns="0">
            <a:spAutoFit/>
          </a:bodyPr>
          <a:lstStyle/>
          <a:p>
            <a:pPr algn="l">
              <a:lnSpc>
                <a:spcPts val="1758"/>
              </a:lnSpc>
            </a:pPr>
            <a:r>
              <a:rPr lang="en-US" b="true" sz="1256" spc="62">
                <a:solidFill>
                  <a:srgbClr val="000000"/>
                </a:solidFill>
                <a:latin typeface="Roboto Bold"/>
                <a:ea typeface="Roboto Bold"/>
                <a:cs typeface="Roboto Bold"/>
                <a:sym typeface="Roboto Bold"/>
              </a:rPr>
              <a:t>LANGUAGES</a:t>
            </a:r>
          </a:p>
        </p:txBody>
      </p:sp>
      <p:sp>
        <p:nvSpPr>
          <p:cNvPr name="TextBox 105" id="105"/>
          <p:cNvSpPr txBox="true"/>
          <p:nvPr/>
        </p:nvSpPr>
        <p:spPr>
          <a:xfrm rot="0">
            <a:off x="8998851" y="9874664"/>
            <a:ext cx="1114834" cy="419598"/>
          </a:xfrm>
          <a:prstGeom prst="rect">
            <a:avLst/>
          </a:prstGeom>
        </p:spPr>
        <p:txBody>
          <a:bodyPr anchor="t" rtlCol="false" tIns="0" lIns="0" bIns="0" rIns="0">
            <a:spAutoFit/>
          </a:bodyPr>
          <a:lstStyle/>
          <a:p>
            <a:pPr algn="l">
              <a:lnSpc>
                <a:spcPts val="1687"/>
              </a:lnSpc>
            </a:pPr>
            <a:r>
              <a:rPr lang="en-US" sz="1155" spc="23">
                <a:solidFill>
                  <a:srgbClr val="000000"/>
                </a:solidFill>
                <a:latin typeface="Proxima Nova"/>
                <a:ea typeface="Proxima Nova"/>
                <a:cs typeface="Proxima Nova"/>
                <a:sym typeface="Proxima Nova"/>
              </a:rPr>
              <a:t>English (Native) Amharic (Native)</a:t>
            </a:r>
          </a:p>
        </p:txBody>
      </p:sp>
      <p:sp>
        <p:nvSpPr>
          <p:cNvPr name="TextBox 106" id="106"/>
          <p:cNvSpPr txBox="true"/>
          <p:nvPr/>
        </p:nvSpPr>
        <p:spPr>
          <a:xfrm rot="0">
            <a:off x="8845978" y="2779888"/>
            <a:ext cx="7252491" cy="3267538"/>
          </a:xfrm>
          <a:prstGeom prst="rect">
            <a:avLst/>
          </a:prstGeom>
        </p:spPr>
        <p:txBody>
          <a:bodyPr anchor="t" rtlCol="false" tIns="0" lIns="0" bIns="0" rIns="0">
            <a:spAutoFit/>
          </a:bodyPr>
          <a:lstStyle/>
          <a:p>
            <a:pPr algn="just">
              <a:lnSpc>
                <a:spcPts val="1610"/>
              </a:lnSpc>
            </a:pPr>
            <a:r>
              <a:rPr lang="en-US" b="true" sz="1155">
                <a:solidFill>
                  <a:srgbClr val="000000"/>
                </a:solidFill>
                <a:latin typeface="Proxima Nova Bold"/>
                <a:ea typeface="Proxima Nova Bold"/>
                <a:cs typeface="Proxima Nova Bold"/>
                <a:sym typeface="Proxima Nova Bold"/>
              </a:rPr>
              <a:t>Student Assistant in the Academic Affairs / Student Engagement Department | Collin College (2022 - 2024) Coordinating Academic Events and Programs</a:t>
            </a:r>
            <a:r>
              <a:rPr lang="en-US" sz="1155">
                <a:solidFill>
                  <a:srgbClr val="000000"/>
                </a:solidFill>
                <a:latin typeface="Proxima Nova"/>
                <a:ea typeface="Proxima Nova"/>
                <a:cs typeface="Proxima Nova"/>
                <a:sym typeface="Proxima Nova"/>
              </a:rPr>
              <a:t>: I coordinate and promote various academic events and programs, fostering increased student participation and cultivating a vibrant academic community. Our efforts have resulted in a 30% increase in student participation and a more dynamic academic atmosphere. </a:t>
            </a:r>
            <a:r>
              <a:rPr lang="en-US" b="true" sz="1155">
                <a:solidFill>
                  <a:srgbClr val="000000"/>
                </a:solidFill>
                <a:latin typeface="Proxima Nova Bold"/>
                <a:ea typeface="Proxima Nova Bold"/>
                <a:cs typeface="Proxima Nova Bold"/>
                <a:sym typeface="Proxima Nova Bold"/>
              </a:rPr>
              <a:t>Enhancing Administrative Efficiency: </a:t>
            </a:r>
            <a:r>
              <a:rPr lang="en-US" sz="1155">
                <a:solidFill>
                  <a:srgbClr val="000000"/>
                </a:solidFill>
                <a:latin typeface="Proxima Nova"/>
                <a:ea typeface="Proxima Nova"/>
                <a:cs typeface="Proxima Nova"/>
                <a:sym typeface="Proxima Nova"/>
              </a:rPr>
              <a:t>Collaborating with 25 faculty members faculty members and working within a team of 5 colleagues, I assist in streamlining administrative processes within the Dean's office. This has substantially enhanced efficiency and timely decision-making, creating a well-organized academic environment supporting the entire institution. </a:t>
            </a:r>
            <a:r>
              <a:rPr lang="en-US" b="true" sz="1155">
                <a:solidFill>
                  <a:srgbClr val="000000"/>
                </a:solidFill>
                <a:latin typeface="Proxima Nova Bold"/>
                <a:ea typeface="Proxima Nova Bold"/>
                <a:cs typeface="Proxima Nova Bold"/>
                <a:sym typeface="Proxima Nova Bold"/>
              </a:rPr>
              <a:t>Meticulous Academic Record Management: </a:t>
            </a:r>
            <a:r>
              <a:rPr lang="en-US" sz="1155">
                <a:solidFill>
                  <a:srgbClr val="000000"/>
                </a:solidFill>
                <a:latin typeface="Proxima Nova"/>
                <a:ea typeface="Proxima Nova"/>
                <a:cs typeface="Proxima Nova"/>
                <a:sym typeface="Proxima Nova"/>
              </a:rPr>
              <a:t>I maintain meticulously organized academic records through precise data entry and diligent record-keeping. This approach ensures easy access to critical information, supports informed academic planning, and enables the efficient tracking of student progress, which is invaluable for the 800 students under our care every semester. </a:t>
            </a:r>
            <a:r>
              <a:rPr lang="en-US" b="true" sz="1155">
                <a:solidFill>
                  <a:srgbClr val="000000"/>
                </a:solidFill>
                <a:latin typeface="Proxima Nova Bold"/>
                <a:ea typeface="Proxima Nova Bold"/>
                <a:cs typeface="Proxima Nova Bold"/>
                <a:sym typeface="Proxima Nova Bold"/>
              </a:rPr>
              <a:t>Efficient Communication and Customer Service: </a:t>
            </a:r>
            <a:r>
              <a:rPr lang="en-US" sz="1155">
                <a:solidFill>
                  <a:srgbClr val="000000"/>
                </a:solidFill>
                <a:latin typeface="Proxima Nova"/>
                <a:ea typeface="Proxima Nova"/>
                <a:cs typeface="Proxima Nova"/>
                <a:sym typeface="Proxima Nova"/>
              </a:rPr>
              <a:t>My prompt responses to inquiries have significantly improved communication efficiency. This ensures a seamless flow of information and enhances overall customer service. As a result, we have achieved increased satisfaction levels among our students and faculty, further solidifying our positive perception of academic services.</a:t>
            </a:r>
          </a:p>
        </p:txBody>
      </p:sp>
      <p:sp>
        <p:nvSpPr>
          <p:cNvPr name="TextBox 107" id="107"/>
          <p:cNvSpPr txBox="true"/>
          <p:nvPr/>
        </p:nvSpPr>
        <p:spPr>
          <a:xfrm rot="0">
            <a:off x="8771387" y="6171830"/>
            <a:ext cx="4976288" cy="205285"/>
          </a:xfrm>
          <a:prstGeom prst="rect">
            <a:avLst/>
          </a:prstGeom>
        </p:spPr>
        <p:txBody>
          <a:bodyPr anchor="t" rtlCol="false" tIns="0" lIns="0" bIns="0" rIns="0">
            <a:spAutoFit/>
          </a:bodyPr>
          <a:lstStyle/>
          <a:p>
            <a:pPr algn="l">
              <a:lnSpc>
                <a:spcPts val="1610"/>
              </a:lnSpc>
            </a:pPr>
            <a:r>
              <a:rPr lang="en-US" b="true" sz="1155">
                <a:solidFill>
                  <a:srgbClr val="000000"/>
                </a:solidFill>
                <a:latin typeface="Proxima Nova Bold"/>
                <a:ea typeface="Proxima Nova Bold"/>
                <a:cs typeface="Proxima Nova Bold"/>
                <a:sym typeface="Proxima Nova Bold"/>
              </a:rPr>
              <a:t> Guest Advocate Team Member | Target, Allen TX | June 2023 - May 2024</a:t>
            </a:r>
          </a:p>
        </p:txBody>
      </p:sp>
      <p:sp>
        <p:nvSpPr>
          <p:cNvPr name="TextBox 108" id="108"/>
          <p:cNvSpPr txBox="true"/>
          <p:nvPr/>
        </p:nvSpPr>
        <p:spPr>
          <a:xfrm rot="0">
            <a:off x="8973674" y="6561909"/>
            <a:ext cx="6609865" cy="1432712"/>
          </a:xfrm>
          <a:prstGeom prst="rect">
            <a:avLst/>
          </a:prstGeom>
        </p:spPr>
        <p:txBody>
          <a:bodyPr anchor="t" rtlCol="false" tIns="0" lIns="0" bIns="0" rIns="0">
            <a:spAutoFit/>
          </a:bodyPr>
          <a:lstStyle/>
          <a:p>
            <a:pPr algn="l">
              <a:lnSpc>
                <a:spcPts val="1610"/>
              </a:lnSpc>
            </a:pPr>
            <a:r>
              <a:rPr lang="en-US" sz="1155">
                <a:solidFill>
                  <a:srgbClr val="000000"/>
                </a:solidFill>
                <a:latin typeface="Proxima Nova"/>
                <a:ea typeface="Proxima Nova"/>
                <a:cs typeface="Proxima Nova"/>
                <a:sym typeface="Proxima Nova"/>
              </a:rPr>
              <a:t>Work collaboratively with team members to maintain a vibrant and energetic atmosphere. Contribute to a positive team culture and supported fellow team members during peak hours. Manage customer orders with precision and efficiency, ensuring accuracy in order delivery. Assist customers in making informed choices by offering recommendations and answering questions. Demonstrate in-depth knowledge of the store deals and discounts. Adapted to the company's concept, creating a welcoming environment for both customers and team members.</a:t>
            </a:r>
          </a:p>
        </p:txBody>
      </p:sp>
      <p:sp>
        <p:nvSpPr>
          <p:cNvPr name="TextBox 109" id="109"/>
          <p:cNvSpPr txBox="true"/>
          <p:nvPr/>
        </p:nvSpPr>
        <p:spPr>
          <a:xfrm rot="0">
            <a:off x="8771387" y="7924737"/>
            <a:ext cx="4540600" cy="319585"/>
          </a:xfrm>
          <a:prstGeom prst="rect">
            <a:avLst/>
          </a:prstGeom>
        </p:spPr>
        <p:txBody>
          <a:bodyPr anchor="t" rtlCol="false" tIns="0" lIns="0" bIns="0" rIns="0">
            <a:spAutoFit/>
          </a:bodyPr>
          <a:lstStyle/>
          <a:p>
            <a:pPr algn="l">
              <a:lnSpc>
                <a:spcPts val="2887"/>
              </a:lnSpc>
            </a:pPr>
            <a:r>
              <a:rPr lang="en-US" b="true" sz="1155">
                <a:solidFill>
                  <a:srgbClr val="000000"/>
                </a:solidFill>
                <a:latin typeface="Proxima Nova Bold"/>
                <a:ea typeface="Proxima Nova Bold"/>
                <a:cs typeface="Proxima Nova Bold"/>
                <a:sym typeface="Proxima Nova Bold"/>
              </a:rPr>
              <a:t>Support Assistant | PrototypeIT, Lewisville TX | May 2024 - Present</a:t>
            </a:r>
          </a:p>
        </p:txBody>
      </p:sp>
      <p:sp>
        <p:nvSpPr>
          <p:cNvPr name="TextBox 110" id="110"/>
          <p:cNvSpPr txBox="true"/>
          <p:nvPr/>
        </p:nvSpPr>
        <p:spPr>
          <a:xfrm rot="0">
            <a:off x="8999675" y="8372685"/>
            <a:ext cx="7203569" cy="1123366"/>
          </a:xfrm>
          <a:prstGeom prst="rect">
            <a:avLst/>
          </a:prstGeom>
        </p:spPr>
        <p:txBody>
          <a:bodyPr anchor="t" rtlCol="false" tIns="0" lIns="0" bIns="0" rIns="0">
            <a:spAutoFit/>
          </a:bodyPr>
          <a:lstStyle/>
          <a:p>
            <a:pPr algn="l">
              <a:lnSpc>
                <a:spcPts val="577"/>
              </a:lnSpc>
            </a:pPr>
            <a:r>
              <a:rPr lang="en-US" sz="1155">
                <a:solidFill>
                  <a:srgbClr val="000000"/>
                </a:solidFill>
                <a:latin typeface="Proxima Nova"/>
                <a:ea typeface="Proxima Nova"/>
                <a:cs typeface="Proxima Nova"/>
                <a:sym typeface="Proxima Nova"/>
              </a:rPr>
              <a:t>Assist with installing and configuring software and hardware for employees</a:t>
            </a:r>
          </a:p>
          <a:p>
            <a:pPr algn="l">
              <a:lnSpc>
                <a:spcPts val="2644"/>
              </a:lnSpc>
            </a:pPr>
            <a:r>
              <a:rPr lang="en-US" sz="1155">
                <a:solidFill>
                  <a:srgbClr val="000000"/>
                </a:solidFill>
                <a:latin typeface="Proxima Nova"/>
                <a:ea typeface="Proxima Nova"/>
                <a:cs typeface="Proxima Nova"/>
                <a:sym typeface="Proxima Nova"/>
              </a:rPr>
              <a:t>Act as a liaison with 3rd-party vendors to resolve technical issues or coordinate maintenance activities</a:t>
            </a:r>
          </a:p>
          <a:p>
            <a:pPr algn="l">
              <a:lnSpc>
                <a:spcPts val="577"/>
              </a:lnSpc>
            </a:pPr>
            <a:r>
              <a:rPr lang="en-US" sz="1155">
                <a:solidFill>
                  <a:srgbClr val="000000"/>
                </a:solidFill>
                <a:latin typeface="Proxima Nova"/>
                <a:ea typeface="Proxima Nova"/>
                <a:cs typeface="Proxima Nova"/>
                <a:sym typeface="Proxima Nova"/>
              </a:rPr>
              <a:t>Maintain accurate records of IT-related incidents, requests, and solutions using a help desk ticketing system</a:t>
            </a:r>
          </a:p>
          <a:p>
            <a:pPr algn="l">
              <a:lnSpc>
                <a:spcPts val="2644"/>
              </a:lnSpc>
            </a:pPr>
            <a:r>
              <a:rPr lang="en-US" sz="1155">
                <a:solidFill>
                  <a:srgbClr val="000000"/>
                </a:solidFill>
                <a:latin typeface="Proxima Nova"/>
                <a:ea typeface="Proxima Nova"/>
                <a:cs typeface="Proxima Nova"/>
                <a:sym typeface="Proxima Nova"/>
              </a:rPr>
              <a:t>Contribute to the development and maintenance of IT documentation and procedures</a:t>
            </a:r>
          </a:p>
          <a:p>
            <a:pPr algn="l">
              <a:lnSpc>
                <a:spcPts val="577"/>
              </a:lnSpc>
            </a:pPr>
            <a:r>
              <a:rPr lang="en-US" sz="1155">
                <a:solidFill>
                  <a:srgbClr val="000000"/>
                </a:solidFill>
                <a:latin typeface="Proxima Nova"/>
                <a:ea typeface="Proxima Nova"/>
                <a:cs typeface="Proxima Nova"/>
                <a:sym typeface="Proxima Nova"/>
              </a:rPr>
              <a:t>Troubleshoot and diagnose technical problems, including hardware and software issues, network connectivity,</a:t>
            </a:r>
          </a:p>
          <a:p>
            <a:pPr algn="l">
              <a:lnSpc>
                <a:spcPts val="2644"/>
              </a:lnSpc>
            </a:pPr>
            <a:r>
              <a:rPr lang="en-US" sz="1155">
                <a:solidFill>
                  <a:srgbClr val="000000"/>
                </a:solidFill>
                <a:latin typeface="Proxima Nova"/>
                <a:ea typeface="Proxima Nova"/>
                <a:cs typeface="Proxima Nova"/>
                <a:sym typeface="Proxima Nova"/>
              </a:rPr>
              <a:t>and printing problems</a:t>
            </a:r>
          </a:p>
        </p:txBody>
      </p:sp>
      <p:sp>
        <p:nvSpPr>
          <p:cNvPr name="TextBox 111" id="111"/>
          <p:cNvSpPr txBox="true"/>
          <p:nvPr/>
        </p:nvSpPr>
        <p:spPr>
          <a:xfrm rot="0">
            <a:off x="8749372" y="2516605"/>
            <a:ext cx="1125560" cy="221710"/>
          </a:xfrm>
          <a:prstGeom prst="rect">
            <a:avLst/>
          </a:prstGeom>
        </p:spPr>
        <p:txBody>
          <a:bodyPr anchor="t" rtlCol="false" tIns="0" lIns="0" bIns="0" rIns="0">
            <a:spAutoFit/>
          </a:bodyPr>
          <a:lstStyle/>
          <a:p>
            <a:pPr algn="l">
              <a:lnSpc>
                <a:spcPts val="1767"/>
              </a:lnSpc>
            </a:pPr>
            <a:r>
              <a:rPr lang="en-US" b="true" sz="1262" spc="130">
                <a:solidFill>
                  <a:srgbClr val="000000"/>
                </a:solidFill>
                <a:latin typeface="Proxima Nova Bold"/>
                <a:ea typeface="Proxima Nova Bold"/>
                <a:cs typeface="Proxima Nova Bold"/>
                <a:sym typeface="Proxima Nova Bold"/>
              </a:rPr>
              <a:t>EXPERIENCE</a:t>
            </a:r>
          </a:p>
        </p:txBody>
      </p:sp>
      <p:sp>
        <p:nvSpPr>
          <p:cNvPr name="TextBox 112" id="112"/>
          <p:cNvSpPr txBox="true"/>
          <p:nvPr/>
        </p:nvSpPr>
        <p:spPr>
          <a:xfrm rot="0">
            <a:off x="8638835" y="382968"/>
            <a:ext cx="5182563" cy="205987"/>
          </a:xfrm>
          <a:prstGeom prst="rect">
            <a:avLst/>
          </a:prstGeom>
        </p:spPr>
        <p:txBody>
          <a:bodyPr anchor="t" rtlCol="false" tIns="0" lIns="0" bIns="0" rIns="0">
            <a:spAutoFit/>
          </a:bodyPr>
          <a:lstStyle/>
          <a:p>
            <a:pPr algn="l">
              <a:lnSpc>
                <a:spcPts val="1623"/>
              </a:lnSpc>
            </a:pPr>
            <a:r>
              <a:rPr lang="en-US" b="true" sz="1159">
                <a:solidFill>
                  <a:srgbClr val="000000"/>
                </a:solidFill>
                <a:latin typeface="Proxima Nova Bold"/>
                <a:ea typeface="Proxima Nova Bold"/>
                <a:cs typeface="Proxima Nova Bold"/>
                <a:sym typeface="Proxima Nova Bold"/>
              </a:rPr>
              <a:t>CISCO Networking and Troubleshooting - BAT Cybersecurity | Collin College</a:t>
            </a:r>
          </a:p>
        </p:txBody>
      </p:sp>
      <p:sp>
        <p:nvSpPr>
          <p:cNvPr name="TextBox 113" id="113"/>
          <p:cNvSpPr txBox="true"/>
          <p:nvPr/>
        </p:nvSpPr>
        <p:spPr>
          <a:xfrm rot="0">
            <a:off x="8880930" y="601867"/>
            <a:ext cx="7045845" cy="1799461"/>
          </a:xfrm>
          <a:prstGeom prst="rect">
            <a:avLst/>
          </a:prstGeom>
        </p:spPr>
        <p:txBody>
          <a:bodyPr anchor="t" rtlCol="false" tIns="0" lIns="0" bIns="0" rIns="0">
            <a:spAutoFit/>
          </a:bodyPr>
          <a:lstStyle/>
          <a:p>
            <a:pPr algn="l">
              <a:lnSpc>
                <a:spcPts val="1581"/>
              </a:lnSpc>
            </a:pPr>
            <a:r>
              <a:rPr lang="en-US" sz="1138">
                <a:solidFill>
                  <a:srgbClr val="000000"/>
                </a:solidFill>
                <a:latin typeface="Proxima Nova"/>
                <a:ea typeface="Proxima Nova"/>
                <a:cs typeface="Proxima Nova"/>
                <a:sym typeface="Proxima Nova"/>
              </a:rPr>
              <a:t>Led hands-on projects focused on basic device configuration and troubleshooting, including activities such as logging into netacad.com, downloading Packet Tracer, and implementing classroom cabling. Implemented Switching Concepts, VLANs, and Inter-VLAN Routing, and addressed Redundant Networks. Successfully completed projects related to LAN Security Concepts, Switch Security Configuration, and WLAN Concepts. Implemented security measures and configurations to ensure the integrity and confidentiality of network communications. Configured WLAN settings for optimal performance. Completed projects covering routing concepts, IP static routing, and troubleshooting of static and default routes. Implemented IP static routing configurations and addressed common routing issues. Ensured the reliability and efficiency of network routes.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29321" y="948609"/>
            <a:ext cx="8856426" cy="885733"/>
          </a:xfrm>
          <a:prstGeom prst="rect">
            <a:avLst/>
          </a:prstGeom>
        </p:spPr>
        <p:txBody>
          <a:bodyPr anchor="t" rtlCol="false" tIns="0" lIns="0" bIns="0" rIns="0">
            <a:spAutoFit/>
          </a:bodyPr>
          <a:lstStyle/>
          <a:p>
            <a:pPr algn="l">
              <a:lnSpc>
                <a:spcPts val="6746"/>
              </a:lnSpc>
            </a:pPr>
            <a:r>
              <a:rPr lang="en-US" sz="6746">
                <a:solidFill>
                  <a:srgbClr val="000000"/>
                </a:solidFill>
                <a:latin typeface="Anton"/>
                <a:ea typeface="Anton"/>
                <a:cs typeface="Anton"/>
                <a:sym typeface="Anton"/>
              </a:rPr>
              <a:t>List of Accomplishments</a:t>
            </a:r>
          </a:p>
        </p:txBody>
      </p:sp>
      <p:sp>
        <p:nvSpPr>
          <p:cNvPr name="Freeform 4" id="4"/>
          <p:cNvSpPr/>
          <p:nvPr/>
        </p:nvSpPr>
        <p:spPr>
          <a:xfrm flipH="false" flipV="false" rot="0">
            <a:off x="1028700" y="2067705"/>
            <a:ext cx="454577" cy="454577"/>
          </a:xfrm>
          <a:custGeom>
            <a:avLst/>
            <a:gdLst/>
            <a:ahLst/>
            <a:cxnLst/>
            <a:rect r="r" b="b" t="t" l="l"/>
            <a:pathLst>
              <a:path h="454577" w="454577">
                <a:moveTo>
                  <a:pt x="0" y="0"/>
                </a:moveTo>
                <a:lnTo>
                  <a:pt x="454577" y="0"/>
                </a:lnTo>
                <a:lnTo>
                  <a:pt x="454577" y="454576"/>
                </a:lnTo>
                <a:lnTo>
                  <a:pt x="0" y="454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61529" y="6297225"/>
            <a:ext cx="2672244" cy="2672244"/>
          </a:xfrm>
          <a:custGeom>
            <a:avLst/>
            <a:gdLst/>
            <a:ahLst/>
            <a:cxnLst/>
            <a:rect r="r" b="b" t="t" l="l"/>
            <a:pathLst>
              <a:path h="2672244" w="2672244">
                <a:moveTo>
                  <a:pt x="0" y="0"/>
                </a:moveTo>
                <a:lnTo>
                  <a:pt x="2672244" y="0"/>
                </a:lnTo>
                <a:lnTo>
                  <a:pt x="2672244" y="2672244"/>
                </a:lnTo>
                <a:lnTo>
                  <a:pt x="0" y="26722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497651" y="-855345"/>
            <a:ext cx="3523297" cy="4114800"/>
          </a:xfrm>
          <a:custGeom>
            <a:avLst/>
            <a:gdLst/>
            <a:ahLst/>
            <a:cxnLst/>
            <a:rect r="r" b="b" t="t" l="l"/>
            <a:pathLst>
              <a:path h="4114800" w="3523297">
                <a:moveTo>
                  <a:pt x="0" y="0"/>
                </a:moveTo>
                <a:lnTo>
                  <a:pt x="3523298" y="0"/>
                </a:lnTo>
                <a:lnTo>
                  <a:pt x="352329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718446" y="2071866"/>
            <a:ext cx="4912739"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HONORARY RECOGNITION</a:t>
            </a:r>
          </a:p>
        </p:txBody>
      </p:sp>
      <p:sp>
        <p:nvSpPr>
          <p:cNvPr name="TextBox 8" id="8"/>
          <p:cNvSpPr txBox="true"/>
          <p:nvPr/>
        </p:nvSpPr>
        <p:spPr>
          <a:xfrm rot="0">
            <a:off x="1483277" y="2522220"/>
            <a:ext cx="11267714" cy="737235"/>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 Awarded an honorary distinction by Collin College for exceptional academic performance and achievements as a first-generation college student.</a:t>
            </a:r>
          </a:p>
        </p:txBody>
      </p:sp>
      <p:sp>
        <p:nvSpPr>
          <p:cNvPr name="TextBox 9" id="9"/>
          <p:cNvSpPr txBox="true"/>
          <p:nvPr/>
        </p:nvSpPr>
        <p:spPr>
          <a:xfrm rot="0">
            <a:off x="15967375" y="995362"/>
            <a:ext cx="1450296"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1B1B1B"/>
                </a:solidFill>
                <a:latin typeface="Now"/>
                <a:ea typeface="Now"/>
                <a:cs typeface="Now"/>
                <a:sym typeface="Now"/>
              </a:rPr>
              <a:t>05</a:t>
            </a:r>
          </a:p>
        </p:txBody>
      </p:sp>
      <p:sp>
        <p:nvSpPr>
          <p:cNvPr name="Freeform 10" id="10"/>
          <p:cNvSpPr/>
          <p:nvPr/>
        </p:nvSpPr>
        <p:spPr>
          <a:xfrm flipH="false" flipV="false" rot="0">
            <a:off x="2033860" y="3410680"/>
            <a:ext cx="454577" cy="454577"/>
          </a:xfrm>
          <a:custGeom>
            <a:avLst/>
            <a:gdLst/>
            <a:ahLst/>
            <a:cxnLst/>
            <a:rect r="r" b="b" t="t" l="l"/>
            <a:pathLst>
              <a:path h="454577" w="454577">
                <a:moveTo>
                  <a:pt x="0" y="0"/>
                </a:moveTo>
                <a:lnTo>
                  <a:pt x="454577" y="0"/>
                </a:lnTo>
                <a:lnTo>
                  <a:pt x="454577" y="454577"/>
                </a:lnTo>
                <a:lnTo>
                  <a:pt x="0" y="454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801559" y="3411274"/>
            <a:ext cx="4111949"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ACADEMIC EXCELLENCE:</a:t>
            </a:r>
          </a:p>
        </p:txBody>
      </p:sp>
      <p:sp>
        <p:nvSpPr>
          <p:cNvPr name="TextBox 12" id="12"/>
          <p:cNvSpPr txBox="true"/>
          <p:nvPr/>
        </p:nvSpPr>
        <p:spPr>
          <a:xfrm rot="0">
            <a:off x="2589887" y="3864664"/>
            <a:ext cx="13377489" cy="365760"/>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Maintained a 4.0 GPA and recognized on the President’s and Dean’s Lists every year.</a:t>
            </a:r>
          </a:p>
        </p:txBody>
      </p:sp>
      <p:sp>
        <p:nvSpPr>
          <p:cNvPr name="Freeform 13" id="13"/>
          <p:cNvSpPr/>
          <p:nvPr/>
        </p:nvSpPr>
        <p:spPr>
          <a:xfrm flipH="false" flipV="false" rot="0">
            <a:off x="1028700" y="4344206"/>
            <a:ext cx="454577" cy="454577"/>
          </a:xfrm>
          <a:custGeom>
            <a:avLst/>
            <a:gdLst/>
            <a:ahLst/>
            <a:cxnLst/>
            <a:rect r="r" b="b" t="t" l="l"/>
            <a:pathLst>
              <a:path h="454577" w="454577">
                <a:moveTo>
                  <a:pt x="0" y="0"/>
                </a:moveTo>
                <a:lnTo>
                  <a:pt x="454577" y="0"/>
                </a:lnTo>
                <a:lnTo>
                  <a:pt x="454577" y="454576"/>
                </a:lnTo>
                <a:lnTo>
                  <a:pt x="0" y="454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718446" y="4335792"/>
            <a:ext cx="4111949"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LEADERSHIP</a:t>
            </a:r>
          </a:p>
        </p:txBody>
      </p:sp>
      <p:sp>
        <p:nvSpPr>
          <p:cNvPr name="TextBox 15" id="15"/>
          <p:cNvSpPr txBox="true"/>
          <p:nvPr/>
        </p:nvSpPr>
        <p:spPr>
          <a:xfrm rot="0">
            <a:off x="1483277" y="4741557"/>
            <a:ext cx="11544911" cy="737235"/>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Led a team of five to design an information security strategy aligned with NIST standards.</a:t>
            </a:r>
          </a:p>
        </p:txBody>
      </p:sp>
      <p:sp>
        <p:nvSpPr>
          <p:cNvPr name="Freeform 16" id="16"/>
          <p:cNvSpPr/>
          <p:nvPr/>
        </p:nvSpPr>
        <p:spPr>
          <a:xfrm flipH="false" flipV="false" rot="0">
            <a:off x="2033860" y="5631192"/>
            <a:ext cx="454577" cy="454577"/>
          </a:xfrm>
          <a:custGeom>
            <a:avLst/>
            <a:gdLst/>
            <a:ahLst/>
            <a:cxnLst/>
            <a:rect r="r" b="b" t="t" l="l"/>
            <a:pathLst>
              <a:path h="454577" w="454577">
                <a:moveTo>
                  <a:pt x="0" y="0"/>
                </a:moveTo>
                <a:lnTo>
                  <a:pt x="454577" y="0"/>
                </a:lnTo>
                <a:lnTo>
                  <a:pt x="454577" y="454577"/>
                </a:lnTo>
                <a:lnTo>
                  <a:pt x="0" y="454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801559" y="5631192"/>
            <a:ext cx="4111949"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PROFESSIONAL IMPACT: </a:t>
            </a:r>
          </a:p>
        </p:txBody>
      </p:sp>
      <p:sp>
        <p:nvSpPr>
          <p:cNvPr name="TextBox 18" id="18"/>
          <p:cNvSpPr txBox="true"/>
          <p:nvPr/>
        </p:nvSpPr>
        <p:spPr>
          <a:xfrm rot="0">
            <a:off x="2589887" y="5993142"/>
            <a:ext cx="9743133" cy="737235"/>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Migrated a mock company’s systems to cloud infrastructure with 99% uptime.</a:t>
            </a:r>
          </a:p>
        </p:txBody>
      </p:sp>
      <p:sp>
        <p:nvSpPr>
          <p:cNvPr name="Freeform 19" id="19"/>
          <p:cNvSpPr/>
          <p:nvPr/>
        </p:nvSpPr>
        <p:spPr>
          <a:xfrm flipH="false" flipV="false" rot="0">
            <a:off x="1028700" y="6909280"/>
            <a:ext cx="454577" cy="454577"/>
          </a:xfrm>
          <a:custGeom>
            <a:avLst/>
            <a:gdLst/>
            <a:ahLst/>
            <a:cxnLst/>
            <a:rect r="r" b="b" t="t" l="l"/>
            <a:pathLst>
              <a:path h="454577" w="454577">
                <a:moveTo>
                  <a:pt x="0" y="0"/>
                </a:moveTo>
                <a:lnTo>
                  <a:pt x="454577" y="0"/>
                </a:lnTo>
                <a:lnTo>
                  <a:pt x="454577" y="454577"/>
                </a:lnTo>
                <a:lnTo>
                  <a:pt x="0" y="454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718446" y="6835152"/>
            <a:ext cx="4111949"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RESILIENCE</a:t>
            </a:r>
          </a:p>
        </p:txBody>
      </p:sp>
      <p:sp>
        <p:nvSpPr>
          <p:cNvPr name="TextBox 21" id="21"/>
          <p:cNvSpPr txBox="true"/>
          <p:nvPr/>
        </p:nvSpPr>
        <p:spPr>
          <a:xfrm rot="0">
            <a:off x="1483277" y="7240917"/>
            <a:ext cx="10849743" cy="737235"/>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Balanced full-time work with full-time studies while adapting to life as an international student.</a:t>
            </a:r>
          </a:p>
        </p:txBody>
      </p:sp>
      <p:sp>
        <p:nvSpPr>
          <p:cNvPr name="Freeform 22" id="22"/>
          <p:cNvSpPr/>
          <p:nvPr/>
        </p:nvSpPr>
        <p:spPr>
          <a:xfrm flipH="false" flipV="false" rot="0">
            <a:off x="2033860" y="7974342"/>
            <a:ext cx="454577" cy="454577"/>
          </a:xfrm>
          <a:custGeom>
            <a:avLst/>
            <a:gdLst/>
            <a:ahLst/>
            <a:cxnLst/>
            <a:rect r="r" b="b" t="t" l="l"/>
            <a:pathLst>
              <a:path h="454577" w="454577">
                <a:moveTo>
                  <a:pt x="0" y="0"/>
                </a:moveTo>
                <a:lnTo>
                  <a:pt x="454577" y="0"/>
                </a:lnTo>
                <a:lnTo>
                  <a:pt x="454577" y="454577"/>
                </a:lnTo>
                <a:lnTo>
                  <a:pt x="0" y="454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2801559" y="8025777"/>
            <a:ext cx="5090464" cy="405765"/>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COMMUNITY ENGAGEMENT:</a:t>
            </a:r>
          </a:p>
        </p:txBody>
      </p:sp>
      <p:sp>
        <p:nvSpPr>
          <p:cNvPr name="TextBox 24" id="24"/>
          <p:cNvSpPr txBox="true"/>
          <p:nvPr/>
        </p:nvSpPr>
        <p:spPr>
          <a:xfrm rot="0">
            <a:off x="2589887" y="8521065"/>
            <a:ext cx="9773933" cy="737235"/>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Organized cybersecurity awareness initiatives for underserved communities.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76101" y="7227478"/>
            <a:ext cx="18840201" cy="3059522"/>
            <a:chOff x="0" y="0"/>
            <a:chExt cx="25120268" cy="4079362"/>
          </a:xfrm>
        </p:grpSpPr>
        <p:pic>
          <p:nvPicPr>
            <p:cNvPr name="Picture 4" id="4"/>
            <p:cNvPicPr>
              <a:picLocks noChangeAspect="true"/>
            </p:cNvPicPr>
            <p:nvPr/>
          </p:nvPicPr>
          <p:blipFill>
            <a:blip r:embed="rId3"/>
            <a:srcRect l="0" t="49772" r="0" b="25853"/>
            <a:stretch>
              <a:fillRect/>
            </a:stretch>
          </p:blipFill>
          <p:spPr>
            <a:xfrm flipH="false" flipV="false">
              <a:off x="0" y="0"/>
              <a:ext cx="25120268" cy="4079362"/>
            </a:xfrm>
            <a:prstGeom prst="rect">
              <a:avLst/>
            </a:prstGeom>
          </p:spPr>
        </p:pic>
      </p:grpSp>
      <p:sp>
        <p:nvSpPr>
          <p:cNvPr name="TextBox 5" id="5"/>
          <p:cNvSpPr txBox="true"/>
          <p:nvPr/>
        </p:nvSpPr>
        <p:spPr>
          <a:xfrm rot="0">
            <a:off x="4918597" y="1729487"/>
            <a:ext cx="8450806" cy="2843996"/>
          </a:xfrm>
          <a:prstGeom prst="rect">
            <a:avLst/>
          </a:prstGeom>
        </p:spPr>
        <p:txBody>
          <a:bodyPr anchor="t" rtlCol="false" tIns="0" lIns="0" bIns="0" rIns="0">
            <a:spAutoFit/>
          </a:bodyPr>
          <a:lstStyle/>
          <a:p>
            <a:pPr algn="ctr">
              <a:lnSpc>
                <a:spcPts val="11008"/>
              </a:lnSpc>
            </a:pPr>
            <a:r>
              <a:rPr lang="en-US" sz="10585">
                <a:solidFill>
                  <a:srgbClr val="FFFFFF"/>
                </a:solidFill>
                <a:latin typeface="Anton"/>
                <a:ea typeface="Anton"/>
                <a:cs typeface="Anton"/>
                <a:sym typeface="Anton"/>
              </a:rPr>
              <a:t>WORK </a:t>
            </a:r>
          </a:p>
          <a:p>
            <a:pPr algn="ctr" marL="0" indent="0" lvl="0">
              <a:lnSpc>
                <a:spcPts val="11008"/>
              </a:lnSpc>
              <a:spcBef>
                <a:spcPct val="0"/>
              </a:spcBef>
            </a:pPr>
            <a:r>
              <a:rPr lang="en-US" sz="10585">
                <a:solidFill>
                  <a:srgbClr val="FFFFFF"/>
                </a:solidFill>
                <a:latin typeface="Anton"/>
                <a:ea typeface="Anton"/>
                <a:cs typeface="Anton"/>
                <a:sym typeface="Anton"/>
              </a:rPr>
              <a:t>EXPERIENCE</a:t>
            </a:r>
          </a:p>
        </p:txBody>
      </p:sp>
      <p:sp>
        <p:nvSpPr>
          <p:cNvPr name="Freeform 6" id="6"/>
          <p:cNvSpPr/>
          <p:nvPr/>
        </p:nvSpPr>
        <p:spPr>
          <a:xfrm flipH="false" flipV="true" rot="7638750">
            <a:off x="13471863" y="2358353"/>
            <a:ext cx="2275353" cy="2657346"/>
          </a:xfrm>
          <a:custGeom>
            <a:avLst/>
            <a:gdLst/>
            <a:ahLst/>
            <a:cxnLst/>
            <a:rect r="r" b="b" t="t" l="l"/>
            <a:pathLst>
              <a:path h="2657346" w="2275353">
                <a:moveTo>
                  <a:pt x="0" y="2657346"/>
                </a:moveTo>
                <a:lnTo>
                  <a:pt x="2275353" y="2657346"/>
                </a:lnTo>
                <a:lnTo>
                  <a:pt x="2275353" y="0"/>
                </a:lnTo>
                <a:lnTo>
                  <a:pt x="0" y="0"/>
                </a:lnTo>
                <a:lnTo>
                  <a:pt x="0" y="265734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7638750">
            <a:off x="2387923" y="2351399"/>
            <a:ext cx="2275353" cy="2657346"/>
          </a:xfrm>
          <a:custGeom>
            <a:avLst/>
            <a:gdLst/>
            <a:ahLst/>
            <a:cxnLst/>
            <a:rect r="r" b="b" t="t" l="l"/>
            <a:pathLst>
              <a:path h="2657346" w="2275353">
                <a:moveTo>
                  <a:pt x="0" y="2657347"/>
                </a:moveTo>
                <a:lnTo>
                  <a:pt x="2275353" y="2657347"/>
                </a:lnTo>
                <a:lnTo>
                  <a:pt x="2275353" y="0"/>
                </a:lnTo>
                <a:lnTo>
                  <a:pt x="0" y="0"/>
                </a:lnTo>
                <a:lnTo>
                  <a:pt x="0" y="265734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801408" y="995362"/>
            <a:ext cx="5616263"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FFFFFF"/>
                </a:solidFill>
                <a:latin typeface="Now"/>
                <a:ea typeface="Now"/>
                <a:cs typeface="Now"/>
                <a:sym typeface="Now"/>
              </a:rPr>
              <a:t>CREATIVE PORTFOLIO</a:t>
            </a:r>
          </a:p>
        </p:txBody>
      </p:sp>
      <p:sp>
        <p:nvSpPr>
          <p:cNvPr name="TextBox 9" id="9"/>
          <p:cNvSpPr txBox="true"/>
          <p:nvPr/>
        </p:nvSpPr>
        <p:spPr>
          <a:xfrm rot="0">
            <a:off x="1028700" y="1019175"/>
            <a:ext cx="1691694" cy="328041"/>
          </a:xfrm>
          <a:prstGeom prst="rect">
            <a:avLst/>
          </a:prstGeom>
        </p:spPr>
        <p:txBody>
          <a:bodyPr anchor="t" rtlCol="false" tIns="0" lIns="0" bIns="0" rIns="0">
            <a:spAutoFit/>
          </a:bodyPr>
          <a:lstStyle/>
          <a:p>
            <a:pPr algn="l" marL="0" indent="0" lvl="0">
              <a:lnSpc>
                <a:spcPts val="2562"/>
              </a:lnSpc>
              <a:spcBef>
                <a:spcPct val="0"/>
              </a:spcBef>
            </a:pPr>
            <a:r>
              <a:rPr lang="en-US" sz="2100">
                <a:solidFill>
                  <a:srgbClr val="FFFFFF"/>
                </a:solidFill>
                <a:latin typeface="Now"/>
                <a:ea typeface="Now"/>
                <a:cs typeface="Now"/>
                <a:sym typeface="Now"/>
              </a:rPr>
              <a:t>06</a:t>
            </a:r>
          </a:p>
        </p:txBody>
      </p:sp>
      <p:sp>
        <p:nvSpPr>
          <p:cNvPr name="TextBox 10" id="10"/>
          <p:cNvSpPr txBox="true"/>
          <p:nvPr/>
        </p:nvSpPr>
        <p:spPr>
          <a:xfrm rot="0">
            <a:off x="13637485" y="5965304"/>
            <a:ext cx="3780186" cy="737235"/>
          </a:xfrm>
          <a:prstGeom prst="rect">
            <a:avLst/>
          </a:prstGeom>
        </p:spPr>
        <p:txBody>
          <a:bodyPr anchor="t" rtlCol="false" tIns="0" lIns="0" bIns="0" rIns="0">
            <a:spAutoFit/>
          </a:bodyPr>
          <a:lstStyle/>
          <a:p>
            <a:pPr algn="l">
              <a:lnSpc>
                <a:spcPts val="2940"/>
              </a:lnSpc>
            </a:pPr>
            <a:r>
              <a:rPr lang="en-US" sz="2100">
                <a:solidFill>
                  <a:srgbClr val="F3F1EC"/>
                </a:solidFill>
                <a:latin typeface="Now"/>
                <a:ea typeface="Now"/>
                <a:cs typeface="Now"/>
                <a:sym typeface="Now"/>
              </a:rPr>
              <a:t>Lorem ipsum dolor sit amet, consectetur adipiscing elit. </a:t>
            </a:r>
          </a:p>
        </p:txBody>
      </p:sp>
      <p:sp>
        <p:nvSpPr>
          <p:cNvPr name="TextBox 11" id="11"/>
          <p:cNvSpPr txBox="true"/>
          <p:nvPr/>
        </p:nvSpPr>
        <p:spPr>
          <a:xfrm rot="0">
            <a:off x="13637485" y="5411291"/>
            <a:ext cx="3091228" cy="410528"/>
          </a:xfrm>
          <a:prstGeom prst="rect">
            <a:avLst/>
          </a:prstGeom>
        </p:spPr>
        <p:txBody>
          <a:bodyPr anchor="t" rtlCol="false" tIns="0" lIns="0" bIns="0" rIns="0">
            <a:spAutoFit/>
          </a:bodyPr>
          <a:lstStyle/>
          <a:p>
            <a:pPr algn="l">
              <a:lnSpc>
                <a:spcPts val="3359"/>
              </a:lnSpc>
            </a:pPr>
            <a:r>
              <a:rPr lang="en-US" b="true" sz="2400">
                <a:solidFill>
                  <a:srgbClr val="F3F1EC"/>
                </a:solidFill>
                <a:latin typeface="Now Medium"/>
                <a:ea typeface="Now Medium"/>
                <a:cs typeface="Now Medium"/>
                <a:sym typeface="Now Medium"/>
              </a:rPr>
              <a:t>PHOTOGRAPHER</a:t>
            </a:r>
          </a:p>
        </p:txBody>
      </p:sp>
      <p:sp>
        <p:nvSpPr>
          <p:cNvPr name="TextBox 12" id="12"/>
          <p:cNvSpPr txBox="true"/>
          <p:nvPr/>
        </p:nvSpPr>
        <p:spPr>
          <a:xfrm rot="0">
            <a:off x="1085850" y="5965304"/>
            <a:ext cx="3780186" cy="737235"/>
          </a:xfrm>
          <a:prstGeom prst="rect">
            <a:avLst/>
          </a:prstGeom>
        </p:spPr>
        <p:txBody>
          <a:bodyPr anchor="t" rtlCol="false" tIns="0" lIns="0" bIns="0" rIns="0">
            <a:spAutoFit/>
          </a:bodyPr>
          <a:lstStyle/>
          <a:p>
            <a:pPr algn="l">
              <a:lnSpc>
                <a:spcPts val="2940"/>
              </a:lnSpc>
            </a:pPr>
            <a:r>
              <a:rPr lang="en-US" sz="2100">
                <a:solidFill>
                  <a:srgbClr val="F3F1EC"/>
                </a:solidFill>
                <a:latin typeface="Now"/>
                <a:ea typeface="Now"/>
                <a:cs typeface="Now"/>
                <a:sym typeface="Now"/>
              </a:rPr>
              <a:t>Lorem ipsum dolor sit amet, consectetur adipiscing elit. </a:t>
            </a:r>
          </a:p>
        </p:txBody>
      </p:sp>
      <p:sp>
        <p:nvSpPr>
          <p:cNvPr name="TextBox 13" id="13"/>
          <p:cNvSpPr txBox="true"/>
          <p:nvPr/>
        </p:nvSpPr>
        <p:spPr>
          <a:xfrm rot="0">
            <a:off x="1085850" y="5411291"/>
            <a:ext cx="3091228" cy="410528"/>
          </a:xfrm>
          <a:prstGeom prst="rect">
            <a:avLst/>
          </a:prstGeom>
        </p:spPr>
        <p:txBody>
          <a:bodyPr anchor="t" rtlCol="false" tIns="0" lIns="0" bIns="0" rIns="0">
            <a:spAutoFit/>
          </a:bodyPr>
          <a:lstStyle/>
          <a:p>
            <a:pPr algn="l">
              <a:lnSpc>
                <a:spcPts val="3359"/>
              </a:lnSpc>
            </a:pPr>
            <a:r>
              <a:rPr lang="en-US" b="true" sz="2400">
                <a:solidFill>
                  <a:srgbClr val="F3F1EC"/>
                </a:solidFill>
                <a:latin typeface="Now Medium"/>
                <a:ea typeface="Now Medium"/>
                <a:cs typeface="Now Medium"/>
                <a:sym typeface="Now Medium"/>
              </a:rPr>
              <a:t>BRANDING</a:t>
            </a:r>
          </a:p>
        </p:txBody>
      </p:sp>
      <p:sp>
        <p:nvSpPr>
          <p:cNvPr name="TextBox 14" id="14"/>
          <p:cNvSpPr txBox="true"/>
          <p:nvPr/>
        </p:nvSpPr>
        <p:spPr>
          <a:xfrm rot="0">
            <a:off x="7589413" y="5897506"/>
            <a:ext cx="3780186" cy="737235"/>
          </a:xfrm>
          <a:prstGeom prst="rect">
            <a:avLst/>
          </a:prstGeom>
        </p:spPr>
        <p:txBody>
          <a:bodyPr anchor="t" rtlCol="false" tIns="0" lIns="0" bIns="0" rIns="0">
            <a:spAutoFit/>
          </a:bodyPr>
          <a:lstStyle/>
          <a:p>
            <a:pPr algn="l">
              <a:lnSpc>
                <a:spcPts val="2940"/>
              </a:lnSpc>
            </a:pPr>
            <a:r>
              <a:rPr lang="en-US" sz="2100">
                <a:solidFill>
                  <a:srgbClr val="F3F1EC"/>
                </a:solidFill>
                <a:latin typeface="Now"/>
                <a:ea typeface="Now"/>
                <a:cs typeface="Now"/>
                <a:sym typeface="Now"/>
              </a:rPr>
              <a:t>Lorem ipsum dolor sit amet, consectetur adipiscing elit. </a:t>
            </a:r>
          </a:p>
        </p:txBody>
      </p:sp>
      <p:sp>
        <p:nvSpPr>
          <p:cNvPr name="TextBox 15" id="15"/>
          <p:cNvSpPr txBox="true"/>
          <p:nvPr/>
        </p:nvSpPr>
        <p:spPr>
          <a:xfrm rot="0">
            <a:off x="7589413" y="5343492"/>
            <a:ext cx="3091228" cy="410528"/>
          </a:xfrm>
          <a:prstGeom prst="rect">
            <a:avLst/>
          </a:prstGeom>
        </p:spPr>
        <p:txBody>
          <a:bodyPr anchor="t" rtlCol="false" tIns="0" lIns="0" bIns="0" rIns="0">
            <a:spAutoFit/>
          </a:bodyPr>
          <a:lstStyle/>
          <a:p>
            <a:pPr algn="l">
              <a:lnSpc>
                <a:spcPts val="3359"/>
              </a:lnSpc>
            </a:pPr>
            <a:r>
              <a:rPr lang="en-US" b="true" sz="2400">
                <a:solidFill>
                  <a:srgbClr val="F3F1EC"/>
                </a:solidFill>
                <a:latin typeface="Now Medium"/>
                <a:ea typeface="Now Medium"/>
                <a:cs typeface="Now Medium"/>
                <a:sym typeface="Now Medium"/>
              </a:rPr>
              <a:t>WEB DESIGN</a:t>
            </a:r>
          </a:p>
        </p:txBody>
      </p:sp>
      <p:sp>
        <p:nvSpPr>
          <p:cNvPr name="AutoShape 16" id="16"/>
          <p:cNvSpPr/>
          <p:nvPr/>
        </p:nvSpPr>
        <p:spPr>
          <a:xfrm>
            <a:off x="-142869" y="4768746"/>
            <a:ext cx="18573738"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333757" y="2643470"/>
            <a:ext cx="4691490" cy="5260721"/>
            <a:chOff x="0" y="0"/>
            <a:chExt cx="6255320" cy="7014295"/>
          </a:xfrm>
        </p:grpSpPr>
        <p:pic>
          <p:nvPicPr>
            <p:cNvPr name="Picture 4" id="4"/>
            <p:cNvPicPr>
              <a:picLocks noChangeAspect="true"/>
            </p:cNvPicPr>
            <p:nvPr/>
          </p:nvPicPr>
          <p:blipFill>
            <a:blip r:embed="rId3"/>
            <a:srcRect l="0" t="12645" r="0" b="12645"/>
            <a:stretch>
              <a:fillRect/>
            </a:stretch>
          </p:blipFill>
          <p:spPr>
            <a:xfrm flipH="false" flipV="false">
              <a:off x="0" y="0"/>
              <a:ext cx="6255320" cy="7014295"/>
            </a:xfrm>
            <a:prstGeom prst="rect">
              <a:avLst/>
            </a:prstGeom>
          </p:spPr>
        </p:pic>
      </p:grpSp>
      <p:grpSp>
        <p:nvGrpSpPr>
          <p:cNvPr name="Group 5" id="5"/>
          <p:cNvGrpSpPr/>
          <p:nvPr/>
        </p:nvGrpSpPr>
        <p:grpSpPr>
          <a:xfrm rot="0">
            <a:off x="3017870" y="3839354"/>
            <a:ext cx="3030136" cy="3397791"/>
            <a:chOff x="0" y="0"/>
            <a:chExt cx="4040181" cy="4530388"/>
          </a:xfrm>
        </p:grpSpPr>
        <p:pic>
          <p:nvPicPr>
            <p:cNvPr name="Picture 6" id="6"/>
            <p:cNvPicPr>
              <a:picLocks noChangeAspect="true"/>
            </p:cNvPicPr>
            <p:nvPr/>
          </p:nvPicPr>
          <p:blipFill>
            <a:blip r:embed="rId4"/>
            <a:srcRect l="0" t="12645" r="0" b="12645"/>
            <a:stretch>
              <a:fillRect/>
            </a:stretch>
          </p:blipFill>
          <p:spPr>
            <a:xfrm flipH="false" flipV="false">
              <a:off x="0" y="0"/>
              <a:ext cx="4040181" cy="4530388"/>
            </a:xfrm>
            <a:prstGeom prst="rect">
              <a:avLst/>
            </a:prstGeom>
          </p:spPr>
        </p:pic>
      </p:grpSp>
      <p:grpSp>
        <p:nvGrpSpPr>
          <p:cNvPr name="Group 7" id="7"/>
          <p:cNvGrpSpPr/>
          <p:nvPr/>
        </p:nvGrpSpPr>
        <p:grpSpPr>
          <a:xfrm rot="0">
            <a:off x="11308181" y="3839354"/>
            <a:ext cx="3030136" cy="3397791"/>
            <a:chOff x="0" y="0"/>
            <a:chExt cx="4040181" cy="4530388"/>
          </a:xfrm>
        </p:grpSpPr>
        <p:pic>
          <p:nvPicPr>
            <p:cNvPr name="Picture 8" id="8"/>
            <p:cNvPicPr>
              <a:picLocks noChangeAspect="true"/>
            </p:cNvPicPr>
            <p:nvPr/>
          </p:nvPicPr>
          <p:blipFill>
            <a:blip r:embed="rId5"/>
            <a:srcRect l="20292" t="0" r="20292" b="0"/>
            <a:stretch>
              <a:fillRect/>
            </a:stretch>
          </p:blipFill>
          <p:spPr>
            <a:xfrm flipH="false" flipV="false">
              <a:off x="0" y="0"/>
              <a:ext cx="4040181" cy="4530388"/>
            </a:xfrm>
            <a:prstGeom prst="rect">
              <a:avLst/>
            </a:prstGeom>
          </p:spPr>
        </p:pic>
      </p:grpSp>
      <p:sp>
        <p:nvSpPr>
          <p:cNvPr name="TextBox 9" id="9"/>
          <p:cNvSpPr txBox="true"/>
          <p:nvPr/>
        </p:nvSpPr>
        <p:spPr>
          <a:xfrm rot="0">
            <a:off x="4564451" y="7578043"/>
            <a:ext cx="8230101" cy="1943629"/>
          </a:xfrm>
          <a:prstGeom prst="rect">
            <a:avLst/>
          </a:prstGeom>
        </p:spPr>
        <p:txBody>
          <a:bodyPr anchor="t" rtlCol="false" tIns="0" lIns="0" bIns="0" rIns="0">
            <a:spAutoFit/>
          </a:bodyPr>
          <a:lstStyle/>
          <a:p>
            <a:pPr algn="ctr" marL="0" indent="0" lvl="0">
              <a:lnSpc>
                <a:spcPts val="14792"/>
              </a:lnSpc>
              <a:spcBef>
                <a:spcPct val="0"/>
              </a:spcBef>
            </a:pPr>
            <a:r>
              <a:rPr lang="en-US" sz="14223" strike="noStrike" u="none">
                <a:solidFill>
                  <a:srgbClr val="1B1B1B"/>
                </a:solidFill>
                <a:latin typeface="Anton"/>
                <a:ea typeface="Anton"/>
                <a:cs typeface="Anton"/>
                <a:sym typeface="Anton"/>
              </a:rPr>
              <a:t>PORTFOLIO</a:t>
            </a:r>
          </a:p>
        </p:txBody>
      </p:sp>
      <p:sp>
        <p:nvSpPr>
          <p:cNvPr name="TextBox 10" id="10"/>
          <p:cNvSpPr txBox="true"/>
          <p:nvPr/>
        </p:nvSpPr>
        <p:spPr>
          <a:xfrm rot="0">
            <a:off x="4564451" y="1781165"/>
            <a:ext cx="8230101" cy="1943685"/>
          </a:xfrm>
          <a:prstGeom prst="rect">
            <a:avLst/>
          </a:prstGeom>
        </p:spPr>
        <p:txBody>
          <a:bodyPr anchor="t" rtlCol="false" tIns="0" lIns="0" bIns="0" rIns="0">
            <a:spAutoFit/>
          </a:bodyPr>
          <a:lstStyle/>
          <a:p>
            <a:pPr algn="ctr" marL="0" indent="0" lvl="0">
              <a:lnSpc>
                <a:spcPts val="14792"/>
              </a:lnSpc>
              <a:spcBef>
                <a:spcPct val="0"/>
              </a:spcBef>
            </a:pPr>
            <a:r>
              <a:rPr lang="en-US" sz="14223">
                <a:solidFill>
                  <a:srgbClr val="1B1B1B"/>
                </a:solidFill>
                <a:latin typeface="Anton"/>
                <a:ea typeface="Anton"/>
                <a:cs typeface="Anton"/>
                <a:sym typeface="Anton"/>
              </a:rPr>
              <a:t>PROJECT</a:t>
            </a:r>
          </a:p>
        </p:txBody>
      </p:sp>
      <p:sp>
        <p:nvSpPr>
          <p:cNvPr name="TextBox 11" id="11"/>
          <p:cNvSpPr txBox="true"/>
          <p:nvPr/>
        </p:nvSpPr>
        <p:spPr>
          <a:xfrm rot="0">
            <a:off x="11801408" y="995362"/>
            <a:ext cx="5616263"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000000"/>
                </a:solidFill>
                <a:latin typeface="Now"/>
                <a:ea typeface="Now"/>
                <a:cs typeface="Now"/>
                <a:sym typeface="Now"/>
              </a:rPr>
              <a:t>CREATIVE PORTFOLIO</a:t>
            </a:r>
          </a:p>
        </p:txBody>
      </p:sp>
      <p:sp>
        <p:nvSpPr>
          <p:cNvPr name="TextBox 12" id="12"/>
          <p:cNvSpPr txBox="true"/>
          <p:nvPr/>
        </p:nvSpPr>
        <p:spPr>
          <a:xfrm rot="0">
            <a:off x="1028700" y="1019175"/>
            <a:ext cx="1691694" cy="328041"/>
          </a:xfrm>
          <a:prstGeom prst="rect">
            <a:avLst/>
          </a:prstGeom>
        </p:spPr>
        <p:txBody>
          <a:bodyPr anchor="t" rtlCol="false" tIns="0" lIns="0" bIns="0" rIns="0">
            <a:spAutoFit/>
          </a:bodyPr>
          <a:lstStyle/>
          <a:p>
            <a:pPr algn="l" marL="0" indent="0" lvl="0">
              <a:lnSpc>
                <a:spcPts val="2562"/>
              </a:lnSpc>
              <a:spcBef>
                <a:spcPct val="0"/>
              </a:spcBef>
            </a:pPr>
            <a:r>
              <a:rPr lang="en-US" sz="2100">
                <a:solidFill>
                  <a:srgbClr val="000000"/>
                </a:solidFill>
                <a:latin typeface="Now"/>
                <a:ea typeface="Now"/>
                <a:cs typeface="Now"/>
                <a:sym typeface="Now"/>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423634" y="512502"/>
            <a:ext cx="4369781" cy="4369781"/>
          </a:xfrm>
          <a:custGeom>
            <a:avLst/>
            <a:gdLst/>
            <a:ahLst/>
            <a:cxnLst/>
            <a:rect r="r" b="b" t="t" l="l"/>
            <a:pathLst>
              <a:path h="4369781" w="4369781">
                <a:moveTo>
                  <a:pt x="0" y="0"/>
                </a:moveTo>
                <a:lnTo>
                  <a:pt x="4369781" y="0"/>
                </a:lnTo>
                <a:lnTo>
                  <a:pt x="4369781" y="4369781"/>
                </a:lnTo>
                <a:lnTo>
                  <a:pt x="0" y="43697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371135" y="2379253"/>
            <a:ext cx="4844560" cy="2854707"/>
            <a:chOff x="0" y="0"/>
            <a:chExt cx="6459413" cy="3806277"/>
          </a:xfrm>
        </p:grpSpPr>
        <p:pic>
          <p:nvPicPr>
            <p:cNvPr name="Picture 5" id="5"/>
            <p:cNvPicPr>
              <a:picLocks noChangeAspect="true"/>
            </p:cNvPicPr>
            <p:nvPr/>
          </p:nvPicPr>
          <p:blipFill>
            <a:blip r:embed="rId5"/>
            <a:srcRect l="0" t="5777" r="0" b="5777"/>
            <a:stretch>
              <a:fillRect/>
            </a:stretch>
          </p:blipFill>
          <p:spPr>
            <a:xfrm flipH="false" flipV="false">
              <a:off x="0" y="0"/>
              <a:ext cx="6459413" cy="3806277"/>
            </a:xfrm>
            <a:prstGeom prst="rect">
              <a:avLst/>
            </a:prstGeom>
          </p:spPr>
        </p:pic>
      </p:grpSp>
      <p:grpSp>
        <p:nvGrpSpPr>
          <p:cNvPr name="Group 6" id="6"/>
          <p:cNvGrpSpPr/>
          <p:nvPr/>
        </p:nvGrpSpPr>
        <p:grpSpPr>
          <a:xfrm rot="0">
            <a:off x="10371135" y="6043732"/>
            <a:ext cx="4844560" cy="2860704"/>
            <a:chOff x="0" y="0"/>
            <a:chExt cx="6459413" cy="3814272"/>
          </a:xfrm>
        </p:grpSpPr>
        <p:pic>
          <p:nvPicPr>
            <p:cNvPr name="Picture 7" id="7"/>
            <p:cNvPicPr>
              <a:picLocks noChangeAspect="true"/>
            </p:cNvPicPr>
            <p:nvPr/>
          </p:nvPicPr>
          <p:blipFill>
            <a:blip r:embed="rId6"/>
            <a:srcRect l="39822" t="0" r="5143" b="34678"/>
            <a:stretch>
              <a:fillRect/>
            </a:stretch>
          </p:blipFill>
          <p:spPr>
            <a:xfrm flipH="false" flipV="false">
              <a:off x="0" y="0"/>
              <a:ext cx="6459413" cy="3814272"/>
            </a:xfrm>
            <a:prstGeom prst="rect">
              <a:avLst/>
            </a:prstGeom>
          </p:spPr>
        </p:pic>
      </p:grpSp>
      <p:sp>
        <p:nvSpPr>
          <p:cNvPr name="AutoShape 8" id="8"/>
          <p:cNvSpPr/>
          <p:nvPr/>
        </p:nvSpPr>
        <p:spPr>
          <a:xfrm>
            <a:off x="2585922" y="5262536"/>
            <a:ext cx="755109"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585922" y="2392145"/>
            <a:ext cx="6288099" cy="2267400"/>
          </a:xfrm>
          <a:prstGeom prst="rect">
            <a:avLst/>
          </a:prstGeom>
        </p:spPr>
        <p:txBody>
          <a:bodyPr anchor="t" rtlCol="false" tIns="0" lIns="0" bIns="0" rIns="0">
            <a:spAutoFit/>
          </a:bodyPr>
          <a:lstStyle/>
          <a:p>
            <a:pPr algn="l" marL="0" indent="0" lvl="0">
              <a:lnSpc>
                <a:spcPts val="8798"/>
              </a:lnSpc>
              <a:spcBef>
                <a:spcPct val="0"/>
              </a:spcBef>
            </a:pPr>
            <a:r>
              <a:rPr lang="en-US" sz="8459" strike="noStrike" u="none">
                <a:solidFill>
                  <a:srgbClr val="1B1B1B"/>
                </a:solidFill>
                <a:latin typeface="Anton"/>
                <a:ea typeface="Anton"/>
                <a:cs typeface="Anton"/>
                <a:sym typeface="Anton"/>
              </a:rPr>
              <a:t>PROJECT</a:t>
            </a:r>
          </a:p>
          <a:p>
            <a:pPr algn="l" marL="0" indent="0" lvl="0">
              <a:lnSpc>
                <a:spcPts val="8798"/>
              </a:lnSpc>
              <a:spcBef>
                <a:spcPct val="0"/>
              </a:spcBef>
            </a:pPr>
            <a:r>
              <a:rPr lang="en-US" sz="8459" strike="noStrike" u="none">
                <a:solidFill>
                  <a:srgbClr val="1B1B1B"/>
                </a:solidFill>
                <a:latin typeface="Anton"/>
                <a:ea typeface="Anton"/>
                <a:cs typeface="Anton"/>
                <a:sym typeface="Anton"/>
              </a:rPr>
              <a:t>01</a:t>
            </a:r>
          </a:p>
        </p:txBody>
      </p:sp>
      <p:sp>
        <p:nvSpPr>
          <p:cNvPr name="TextBox 10" id="10"/>
          <p:cNvSpPr txBox="true"/>
          <p:nvPr/>
        </p:nvSpPr>
        <p:spPr>
          <a:xfrm rot="0">
            <a:off x="2547822" y="6631898"/>
            <a:ext cx="5632094" cy="1851660"/>
          </a:xfrm>
          <a:prstGeom prst="rect">
            <a:avLst/>
          </a:prstGeom>
        </p:spPr>
        <p:txBody>
          <a:bodyPr anchor="t" rtlCol="false" tIns="0" lIns="0" bIns="0" rIns="0">
            <a:spAutoFit/>
          </a:bodyPr>
          <a:lstStyle/>
          <a:p>
            <a:pPr algn="l">
              <a:lnSpc>
                <a:spcPts val="2940"/>
              </a:lnSpc>
            </a:pPr>
            <a:r>
              <a:rPr lang="en-US" sz="2100">
                <a:solidFill>
                  <a:srgbClr val="000000"/>
                </a:solidFill>
                <a:latin typeface="Now"/>
                <a:ea typeface="Now"/>
                <a:cs typeface="Now"/>
                <a:sym typeface="Now"/>
              </a:rPr>
              <a:t>Lorem ipsum dolor sit amet, consectetur adipiscing elit. Mauris consequat at tortor id ullamcorper. Class aptent taciti sociosqu ad litora torquent per conubia nostra, per inceptos himenaeos.</a:t>
            </a:r>
          </a:p>
        </p:txBody>
      </p:sp>
      <p:sp>
        <p:nvSpPr>
          <p:cNvPr name="TextBox 11" id="11"/>
          <p:cNvSpPr txBox="true"/>
          <p:nvPr/>
        </p:nvSpPr>
        <p:spPr>
          <a:xfrm rot="0">
            <a:off x="2557347" y="5976644"/>
            <a:ext cx="4164472" cy="410528"/>
          </a:xfrm>
          <a:prstGeom prst="rect">
            <a:avLst/>
          </a:prstGeom>
        </p:spPr>
        <p:txBody>
          <a:bodyPr anchor="t" rtlCol="false" tIns="0" lIns="0" bIns="0" rIns="0">
            <a:spAutoFit/>
          </a:bodyPr>
          <a:lstStyle/>
          <a:p>
            <a:pPr algn="l">
              <a:lnSpc>
                <a:spcPts val="3359"/>
              </a:lnSpc>
            </a:pPr>
            <a:r>
              <a:rPr lang="en-US" b="true" sz="2400">
                <a:solidFill>
                  <a:srgbClr val="000000"/>
                </a:solidFill>
                <a:latin typeface="Now Medium"/>
                <a:ea typeface="Now Medium"/>
                <a:cs typeface="Now Medium"/>
                <a:sym typeface="Now Medium"/>
              </a:rPr>
              <a:t>CLIENT : RIMBERIO CO.</a:t>
            </a:r>
          </a:p>
        </p:txBody>
      </p:sp>
      <p:sp>
        <p:nvSpPr>
          <p:cNvPr name="TextBox 12" id="12"/>
          <p:cNvSpPr txBox="true"/>
          <p:nvPr/>
        </p:nvSpPr>
        <p:spPr>
          <a:xfrm rot="0">
            <a:off x="11801408" y="995362"/>
            <a:ext cx="5616263"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000000"/>
                </a:solidFill>
                <a:latin typeface="Now"/>
                <a:ea typeface="Now"/>
                <a:cs typeface="Now"/>
                <a:sym typeface="Now"/>
              </a:rPr>
              <a:t>CREATIVE PORTFOLIO</a:t>
            </a:r>
          </a:p>
        </p:txBody>
      </p:sp>
      <p:sp>
        <p:nvSpPr>
          <p:cNvPr name="TextBox 13" id="13"/>
          <p:cNvSpPr txBox="true"/>
          <p:nvPr/>
        </p:nvSpPr>
        <p:spPr>
          <a:xfrm rot="0">
            <a:off x="1028700" y="1019175"/>
            <a:ext cx="1691694" cy="328041"/>
          </a:xfrm>
          <a:prstGeom prst="rect">
            <a:avLst/>
          </a:prstGeom>
        </p:spPr>
        <p:txBody>
          <a:bodyPr anchor="t" rtlCol="false" tIns="0" lIns="0" bIns="0" rIns="0">
            <a:spAutoFit/>
          </a:bodyPr>
          <a:lstStyle/>
          <a:p>
            <a:pPr algn="l" marL="0" indent="0" lvl="0">
              <a:lnSpc>
                <a:spcPts val="2562"/>
              </a:lnSpc>
              <a:spcBef>
                <a:spcPct val="0"/>
              </a:spcBef>
            </a:pPr>
            <a:r>
              <a:rPr lang="en-US" sz="2100">
                <a:solidFill>
                  <a:srgbClr val="000000"/>
                </a:solidFill>
                <a:latin typeface="Now"/>
                <a:ea typeface="Now"/>
                <a:cs typeface="Now"/>
                <a:sym typeface="Now"/>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1855121"/>
            <a:ext cx="7248200" cy="7300950"/>
            <a:chOff x="0" y="0"/>
            <a:chExt cx="9664267" cy="9734600"/>
          </a:xfrm>
        </p:grpSpPr>
        <p:pic>
          <p:nvPicPr>
            <p:cNvPr name="Picture 4" id="4"/>
            <p:cNvPicPr>
              <a:picLocks noChangeAspect="true"/>
            </p:cNvPicPr>
            <p:nvPr/>
          </p:nvPicPr>
          <p:blipFill>
            <a:blip r:embed="rId3"/>
            <a:srcRect l="0" t="16445" r="0" b="16445"/>
            <a:stretch>
              <a:fillRect/>
            </a:stretch>
          </p:blipFill>
          <p:spPr>
            <a:xfrm flipH="false" flipV="false">
              <a:off x="0" y="0"/>
              <a:ext cx="9664267" cy="9734600"/>
            </a:xfrm>
            <a:prstGeom prst="rect">
              <a:avLst/>
            </a:prstGeom>
          </p:spPr>
        </p:pic>
      </p:grpSp>
      <p:grpSp>
        <p:nvGrpSpPr>
          <p:cNvPr name="Group 5" id="5"/>
          <p:cNvGrpSpPr/>
          <p:nvPr/>
        </p:nvGrpSpPr>
        <p:grpSpPr>
          <a:xfrm rot="0">
            <a:off x="8555091" y="1855121"/>
            <a:ext cx="8704209" cy="7403179"/>
            <a:chOff x="0" y="0"/>
            <a:chExt cx="2292467" cy="1949808"/>
          </a:xfrm>
        </p:grpSpPr>
        <p:sp>
          <p:nvSpPr>
            <p:cNvPr name="Freeform 6" id="6"/>
            <p:cNvSpPr/>
            <p:nvPr/>
          </p:nvSpPr>
          <p:spPr>
            <a:xfrm flipH="false" flipV="false" rot="0">
              <a:off x="0" y="0"/>
              <a:ext cx="2292466" cy="1949809"/>
            </a:xfrm>
            <a:custGeom>
              <a:avLst/>
              <a:gdLst/>
              <a:ahLst/>
              <a:cxnLst/>
              <a:rect r="r" b="b" t="t" l="l"/>
              <a:pathLst>
                <a:path h="1949809" w="2292466">
                  <a:moveTo>
                    <a:pt x="0" y="0"/>
                  </a:moveTo>
                  <a:lnTo>
                    <a:pt x="2292466" y="0"/>
                  </a:lnTo>
                  <a:lnTo>
                    <a:pt x="2292466" y="1949809"/>
                  </a:lnTo>
                  <a:lnTo>
                    <a:pt x="0" y="1949809"/>
                  </a:lnTo>
                  <a:close/>
                </a:path>
              </a:pathLst>
            </a:custGeom>
            <a:solidFill>
              <a:srgbClr val="1B1B1B"/>
            </a:solidFill>
          </p:spPr>
        </p:sp>
        <p:sp>
          <p:nvSpPr>
            <p:cNvPr name="TextBox 7" id="7"/>
            <p:cNvSpPr txBox="true"/>
            <p:nvPr/>
          </p:nvSpPr>
          <p:spPr>
            <a:xfrm>
              <a:off x="0" y="-9525"/>
              <a:ext cx="2292467" cy="1959333"/>
            </a:xfrm>
            <a:prstGeom prst="rect">
              <a:avLst/>
            </a:prstGeom>
          </p:spPr>
          <p:txBody>
            <a:bodyPr anchor="ctr" rtlCol="false" tIns="50800" lIns="50800" bIns="50800" rIns="50800"/>
            <a:lstStyle/>
            <a:p>
              <a:pPr algn="ctr">
                <a:lnSpc>
                  <a:spcPts val="2556"/>
                </a:lnSpc>
              </a:pPr>
            </a:p>
          </p:txBody>
        </p:sp>
      </p:grpSp>
      <p:sp>
        <p:nvSpPr>
          <p:cNvPr name="TextBox 8" id="8"/>
          <p:cNvSpPr txBox="true"/>
          <p:nvPr/>
        </p:nvSpPr>
        <p:spPr>
          <a:xfrm rot="0">
            <a:off x="9523209" y="2550033"/>
            <a:ext cx="5660735" cy="2267400"/>
          </a:xfrm>
          <a:prstGeom prst="rect">
            <a:avLst/>
          </a:prstGeom>
        </p:spPr>
        <p:txBody>
          <a:bodyPr anchor="t" rtlCol="false" tIns="0" lIns="0" bIns="0" rIns="0">
            <a:spAutoFit/>
          </a:bodyPr>
          <a:lstStyle/>
          <a:p>
            <a:pPr algn="l" marL="0" indent="0" lvl="0">
              <a:lnSpc>
                <a:spcPts val="8798"/>
              </a:lnSpc>
              <a:spcBef>
                <a:spcPct val="0"/>
              </a:spcBef>
            </a:pPr>
            <a:r>
              <a:rPr lang="en-US" sz="8459" strike="noStrike" u="none">
                <a:solidFill>
                  <a:srgbClr val="FFFFFF"/>
                </a:solidFill>
                <a:latin typeface="Anton"/>
                <a:ea typeface="Anton"/>
                <a:cs typeface="Anton"/>
                <a:sym typeface="Anton"/>
              </a:rPr>
              <a:t>PROJECT</a:t>
            </a:r>
          </a:p>
          <a:p>
            <a:pPr algn="l" marL="0" indent="0" lvl="0">
              <a:lnSpc>
                <a:spcPts val="8798"/>
              </a:lnSpc>
              <a:spcBef>
                <a:spcPct val="0"/>
              </a:spcBef>
            </a:pPr>
            <a:r>
              <a:rPr lang="en-US" sz="8459" strike="noStrike" u="none">
                <a:solidFill>
                  <a:srgbClr val="FFFFFF"/>
                </a:solidFill>
                <a:latin typeface="Anton"/>
                <a:ea typeface="Anton"/>
                <a:cs typeface="Anton"/>
                <a:sym typeface="Anton"/>
              </a:rPr>
              <a:t>02</a:t>
            </a:r>
          </a:p>
        </p:txBody>
      </p:sp>
      <p:sp>
        <p:nvSpPr>
          <p:cNvPr name="TextBox 9" id="9"/>
          <p:cNvSpPr txBox="true"/>
          <p:nvPr/>
        </p:nvSpPr>
        <p:spPr>
          <a:xfrm rot="0">
            <a:off x="9523209" y="6902789"/>
            <a:ext cx="6404199" cy="1623441"/>
          </a:xfrm>
          <a:prstGeom prst="rect">
            <a:avLst/>
          </a:prstGeom>
        </p:spPr>
        <p:txBody>
          <a:bodyPr anchor="t" rtlCol="false" tIns="0" lIns="0" bIns="0" rIns="0">
            <a:spAutoFit/>
          </a:bodyPr>
          <a:lstStyle/>
          <a:p>
            <a:pPr algn="l" marL="0" indent="0" lvl="0">
              <a:lnSpc>
                <a:spcPts val="2562"/>
              </a:lnSpc>
              <a:spcBef>
                <a:spcPct val="0"/>
              </a:spcBef>
            </a:pPr>
            <a:r>
              <a:rPr lang="en-US" sz="2100" spc="50">
                <a:solidFill>
                  <a:srgbClr val="FFFFFF"/>
                </a:solidFill>
                <a:latin typeface="Now"/>
                <a:ea typeface="Now"/>
                <a:cs typeface="Now"/>
                <a:sym typeface="Now"/>
              </a:rPr>
              <a:t>Lorem ipsum dolor sit amet, consectetur adipiscing elit. Mauris consequat at tortor id ullamcorper. Class aptent taciti sociosqu ad litora torquent per conubia nostra, per inceptos himenaeos.</a:t>
            </a:r>
          </a:p>
        </p:txBody>
      </p:sp>
      <p:sp>
        <p:nvSpPr>
          <p:cNvPr name="AutoShape 10" id="10"/>
          <p:cNvSpPr/>
          <p:nvPr/>
        </p:nvSpPr>
        <p:spPr>
          <a:xfrm>
            <a:off x="9551784" y="5496071"/>
            <a:ext cx="755109" cy="0"/>
          </a:xfrm>
          <a:prstGeom prst="line">
            <a:avLst/>
          </a:prstGeom>
          <a:ln cap="flat" w="19050">
            <a:solidFill>
              <a:srgbClr val="FFFFFF"/>
            </a:solidFill>
            <a:prstDash val="solid"/>
            <a:headEnd type="none" len="sm" w="sm"/>
            <a:tailEnd type="none" len="sm" w="sm"/>
          </a:ln>
        </p:spPr>
      </p:sp>
      <p:sp>
        <p:nvSpPr>
          <p:cNvPr name="TextBox 11" id="11"/>
          <p:cNvSpPr txBox="true"/>
          <p:nvPr/>
        </p:nvSpPr>
        <p:spPr>
          <a:xfrm rot="0">
            <a:off x="9523209" y="6280343"/>
            <a:ext cx="4164472" cy="410528"/>
          </a:xfrm>
          <a:prstGeom prst="rect">
            <a:avLst/>
          </a:prstGeom>
        </p:spPr>
        <p:txBody>
          <a:bodyPr anchor="t" rtlCol="false" tIns="0" lIns="0" bIns="0" rIns="0">
            <a:spAutoFit/>
          </a:bodyPr>
          <a:lstStyle/>
          <a:p>
            <a:pPr algn="l">
              <a:lnSpc>
                <a:spcPts val="3359"/>
              </a:lnSpc>
            </a:pPr>
            <a:r>
              <a:rPr lang="en-US" b="true" sz="2400">
                <a:solidFill>
                  <a:srgbClr val="FFFFFF"/>
                </a:solidFill>
                <a:latin typeface="Now Medium"/>
                <a:ea typeface="Now Medium"/>
                <a:cs typeface="Now Medium"/>
                <a:sym typeface="Now Medium"/>
              </a:rPr>
              <a:t>CLIENT : RIMBERIO CO.</a:t>
            </a:r>
          </a:p>
        </p:txBody>
      </p:sp>
      <p:sp>
        <p:nvSpPr>
          <p:cNvPr name="TextBox 12" id="12"/>
          <p:cNvSpPr txBox="true"/>
          <p:nvPr/>
        </p:nvSpPr>
        <p:spPr>
          <a:xfrm rot="0">
            <a:off x="11801408" y="995362"/>
            <a:ext cx="5616263" cy="365760"/>
          </a:xfrm>
          <a:prstGeom prst="rect">
            <a:avLst/>
          </a:prstGeom>
        </p:spPr>
        <p:txBody>
          <a:bodyPr anchor="t" rtlCol="false" tIns="0" lIns="0" bIns="0" rIns="0">
            <a:spAutoFit/>
          </a:bodyPr>
          <a:lstStyle/>
          <a:p>
            <a:pPr algn="r" marL="0" indent="0" lvl="0">
              <a:lnSpc>
                <a:spcPts val="2940"/>
              </a:lnSpc>
              <a:spcBef>
                <a:spcPct val="0"/>
              </a:spcBef>
            </a:pPr>
            <a:r>
              <a:rPr lang="en-US" sz="2100" spc="115">
                <a:solidFill>
                  <a:srgbClr val="000000"/>
                </a:solidFill>
                <a:latin typeface="Now"/>
                <a:ea typeface="Now"/>
                <a:cs typeface="Now"/>
                <a:sym typeface="Now"/>
              </a:rPr>
              <a:t>CREATIVE PORTFOLIO</a:t>
            </a:r>
          </a:p>
        </p:txBody>
      </p:sp>
      <p:sp>
        <p:nvSpPr>
          <p:cNvPr name="TextBox 13" id="13"/>
          <p:cNvSpPr txBox="true"/>
          <p:nvPr/>
        </p:nvSpPr>
        <p:spPr>
          <a:xfrm rot="0">
            <a:off x="1028700" y="1019175"/>
            <a:ext cx="1691694" cy="328041"/>
          </a:xfrm>
          <a:prstGeom prst="rect">
            <a:avLst/>
          </a:prstGeom>
        </p:spPr>
        <p:txBody>
          <a:bodyPr anchor="t" rtlCol="false" tIns="0" lIns="0" bIns="0" rIns="0">
            <a:spAutoFit/>
          </a:bodyPr>
          <a:lstStyle/>
          <a:p>
            <a:pPr algn="l" marL="0" indent="0" lvl="0">
              <a:lnSpc>
                <a:spcPts val="2562"/>
              </a:lnSpc>
              <a:spcBef>
                <a:spcPct val="0"/>
              </a:spcBef>
            </a:pPr>
            <a:r>
              <a:rPr lang="en-US" sz="2100">
                <a:solidFill>
                  <a:srgbClr val="000000"/>
                </a:solidFill>
                <a:latin typeface="Now"/>
                <a:ea typeface="Now"/>
                <a:cs typeface="Now"/>
                <a:sym typeface="Now"/>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DAGYMeKumTo</dc:identifier>
  <dcterms:modified xsi:type="dcterms:W3CDTF">2011-08-01T06:04:30Z</dcterms:modified>
  <cp:revision>1</cp:revision>
  <dc:title>Portfolio</dc:title>
</cp:coreProperties>
</file>